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6"/>
  </p:notesMasterIdLst>
  <p:sldIdLst>
    <p:sldId id="439" r:id="rId2"/>
    <p:sldId id="441" r:id="rId3"/>
    <p:sldId id="458" r:id="rId4"/>
    <p:sldId id="464" r:id="rId5"/>
    <p:sldId id="465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90" r:id="rId42"/>
    <p:sldId id="391" r:id="rId43"/>
    <p:sldId id="392" r:id="rId44"/>
    <p:sldId id="394" r:id="rId45"/>
    <p:sldId id="395" r:id="rId46"/>
    <p:sldId id="396" r:id="rId47"/>
    <p:sldId id="398" r:id="rId48"/>
    <p:sldId id="454" r:id="rId49"/>
    <p:sldId id="449" r:id="rId50"/>
    <p:sldId id="444" r:id="rId51"/>
    <p:sldId id="445" r:id="rId52"/>
    <p:sldId id="450" r:id="rId53"/>
    <p:sldId id="446" r:id="rId54"/>
    <p:sldId id="447" r:id="rId55"/>
    <p:sldId id="451" r:id="rId56"/>
    <p:sldId id="453" r:id="rId57"/>
    <p:sldId id="448" r:id="rId58"/>
    <p:sldId id="452" r:id="rId59"/>
    <p:sldId id="411" r:id="rId60"/>
    <p:sldId id="442" r:id="rId61"/>
    <p:sldId id="443" r:id="rId62"/>
    <p:sldId id="455" r:id="rId63"/>
    <p:sldId id="456" r:id="rId64"/>
    <p:sldId id="457" r:id="rId65"/>
    <p:sldId id="440" r:id="rId66"/>
    <p:sldId id="259" r:id="rId67"/>
    <p:sldId id="311" r:id="rId68"/>
    <p:sldId id="260" r:id="rId69"/>
    <p:sldId id="258" r:id="rId70"/>
    <p:sldId id="307" r:id="rId71"/>
    <p:sldId id="308" r:id="rId72"/>
    <p:sldId id="309" r:id="rId73"/>
    <p:sldId id="312" r:id="rId74"/>
    <p:sldId id="261" r:id="rId75"/>
    <p:sldId id="263" r:id="rId76"/>
    <p:sldId id="266" r:id="rId77"/>
    <p:sldId id="268" r:id="rId78"/>
    <p:sldId id="313" r:id="rId79"/>
    <p:sldId id="262" r:id="rId80"/>
    <p:sldId id="264" r:id="rId81"/>
    <p:sldId id="314" r:id="rId82"/>
    <p:sldId id="315" r:id="rId83"/>
    <p:sldId id="316" r:id="rId84"/>
    <p:sldId id="317" r:id="rId85"/>
    <p:sldId id="310" r:id="rId86"/>
    <p:sldId id="318" r:id="rId87"/>
    <p:sldId id="320" r:id="rId88"/>
    <p:sldId id="404" r:id="rId89"/>
    <p:sldId id="459" r:id="rId90"/>
    <p:sldId id="460" r:id="rId91"/>
    <p:sldId id="337" r:id="rId92"/>
    <p:sldId id="272" r:id="rId93"/>
    <p:sldId id="399" r:id="rId94"/>
    <p:sldId id="388" r:id="rId95"/>
    <p:sldId id="400" r:id="rId96"/>
    <p:sldId id="389" r:id="rId97"/>
    <p:sldId id="401" r:id="rId98"/>
    <p:sldId id="405" r:id="rId99"/>
    <p:sldId id="402" r:id="rId100"/>
    <p:sldId id="403" r:id="rId101"/>
    <p:sldId id="351" r:id="rId102"/>
    <p:sldId id="461" r:id="rId103"/>
    <p:sldId id="462" r:id="rId104"/>
    <p:sldId id="463" r:id="rId105"/>
    <p:sldId id="343" r:id="rId106"/>
    <p:sldId id="344" r:id="rId107"/>
    <p:sldId id="406" r:id="rId108"/>
    <p:sldId id="345" r:id="rId109"/>
    <p:sldId id="407" r:id="rId110"/>
    <p:sldId id="408" r:id="rId111"/>
    <p:sldId id="409" r:id="rId112"/>
    <p:sldId id="348" r:id="rId113"/>
    <p:sldId id="410" r:id="rId114"/>
    <p:sldId id="338" r:id="rId115"/>
    <p:sldId id="279" r:id="rId116"/>
    <p:sldId id="412" r:id="rId117"/>
    <p:sldId id="413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5" r:id="rId128"/>
    <p:sldId id="342" r:id="rId129"/>
    <p:sldId id="424" r:id="rId130"/>
    <p:sldId id="423" r:id="rId131"/>
    <p:sldId id="285" r:id="rId132"/>
    <p:sldId id="278" r:id="rId133"/>
    <p:sldId id="267" r:id="rId134"/>
    <p:sldId id="426" r:id="rId135"/>
    <p:sldId id="427" r:id="rId136"/>
    <p:sldId id="428" r:id="rId137"/>
    <p:sldId id="429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324" r:id="rId148"/>
    <p:sldId id="323" r:id="rId149"/>
    <p:sldId id="325" r:id="rId150"/>
    <p:sldId id="322" r:id="rId151"/>
    <p:sldId id="330" r:id="rId152"/>
    <p:sldId id="326" r:id="rId153"/>
    <p:sldId id="331" r:id="rId154"/>
    <p:sldId id="327" r:id="rId155"/>
    <p:sldId id="332" r:id="rId156"/>
    <p:sldId id="269" r:id="rId157"/>
    <p:sldId id="329" r:id="rId158"/>
    <p:sldId id="333" r:id="rId159"/>
    <p:sldId id="277" r:id="rId160"/>
    <p:sldId id="350" r:id="rId161"/>
    <p:sldId id="276" r:id="rId162"/>
    <p:sldId id="334" r:id="rId163"/>
    <p:sldId id="335" r:id="rId164"/>
    <p:sldId id="336" r:id="rId165"/>
  </p:sldIdLst>
  <p:sldSz cx="12192000" cy="6858000"/>
  <p:notesSz cx="6858000" cy="9144000"/>
  <p:custDataLst>
    <p:tags r:id="rId16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10E020-5575-440A-9FC8-3AD9CCF72046}">
          <p14:sldIdLst>
            <p14:sldId id="439"/>
            <p14:sldId id="441"/>
            <p14:sldId id="458"/>
            <p14:sldId id="464"/>
            <p14:sldId id="465"/>
          </p14:sldIdLst>
        </p14:section>
        <p14:section name="Отношение наследования" id="{1532891E-4728-44D5-864D-5E63DAF5CB2E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Приведение типа вверх по иерархии классов" id="{4609F685-606B-4762-9CE2-E4CB9B1246C7}">
          <p14:sldIdLst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Виртуальные методы, полиморфизм" id="{8D612569-2DB8-430D-9AD7-90ECC1CBC8F5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Защищенные данные и методы класса" id="{CA57C19E-D750-4608-9E05-063200F28E1A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0"/>
            <p14:sldId id="391"/>
          </p14:sldIdLst>
        </p14:section>
        <p14:section name="Деструкторы и наследование" id="{959682C7-DBC2-4D47-B669-5A844FB97514}">
          <p14:sldIdLst>
            <p14:sldId id="392"/>
            <p14:sldId id="394"/>
            <p14:sldId id="395"/>
            <p14:sldId id="396"/>
            <p14:sldId id="398"/>
            <p14:sldId id="454"/>
            <p14:sldId id="449"/>
            <p14:sldId id="444"/>
            <p14:sldId id="445"/>
            <p14:sldId id="450"/>
            <p14:sldId id="446"/>
            <p14:sldId id="447"/>
            <p14:sldId id="451"/>
            <p14:sldId id="453"/>
            <p14:sldId id="448"/>
            <p14:sldId id="452"/>
            <p14:sldId id="411"/>
            <p14:sldId id="442"/>
            <p14:sldId id="443"/>
            <p14:sldId id="455"/>
            <p14:sldId id="456"/>
            <p14:sldId id="457"/>
          </p14:sldIdLst>
        </p14:section>
        <p14:section name="Виды наследования" id="{5DB9A8F5-41A8-4BEC-883D-E792E0CCADB4}">
          <p14:sldIdLst>
            <p14:sldId id="440"/>
            <p14:sldId id="259"/>
            <p14:sldId id="311"/>
            <p14:sldId id="260"/>
            <p14:sldId id="258"/>
            <p14:sldId id="307"/>
            <p14:sldId id="308"/>
            <p14:sldId id="309"/>
            <p14:sldId id="312"/>
            <p14:sldId id="261"/>
            <p14:sldId id="263"/>
            <p14:sldId id="266"/>
            <p14:sldId id="268"/>
            <p14:sldId id="313"/>
            <p14:sldId id="262"/>
            <p14:sldId id="264"/>
            <p14:sldId id="314"/>
            <p14:sldId id="315"/>
            <p14:sldId id="316"/>
            <p14:sldId id="317"/>
          </p14:sldIdLst>
        </p14:section>
        <p14:section name="Вызов констукторов и деструкторов при наследовании" id="{E8D910E2-AA0C-4152-B4A4-77D78BC05EDB}">
          <p14:sldIdLst>
            <p14:sldId id="310"/>
            <p14:sldId id="318"/>
            <p14:sldId id="320"/>
            <p14:sldId id="404"/>
            <p14:sldId id="459"/>
            <p14:sldId id="460"/>
          </p14:sldIdLst>
        </p14:section>
        <p14:section name="Абстрактные классы" id="{951ABB8C-A570-4D35-9674-234BA5AD3539}">
          <p14:sldIdLst>
            <p14:sldId id="337"/>
            <p14:sldId id="272"/>
            <p14:sldId id="399"/>
            <p14:sldId id="388"/>
            <p14:sldId id="400"/>
            <p14:sldId id="389"/>
            <p14:sldId id="401"/>
            <p14:sldId id="405"/>
            <p14:sldId id="402"/>
            <p14:sldId id="403"/>
            <p14:sldId id="351"/>
            <p14:sldId id="461"/>
            <p14:sldId id="462"/>
            <p14:sldId id="463"/>
          </p14:sldIdLst>
        </p14:section>
        <p14:section name="Приведение типов по иерархии классов" id="{D728CEDD-CF1D-49F7-B1DE-EE19F557ECC5}">
          <p14:sldIdLst>
            <p14:sldId id="343"/>
            <p14:sldId id="344"/>
            <p14:sldId id="406"/>
            <p14:sldId id="345"/>
            <p14:sldId id="407"/>
            <p14:sldId id="408"/>
            <p14:sldId id="409"/>
            <p14:sldId id="348"/>
            <p14:sldId id="410"/>
          </p14:sldIdLst>
        </p14:section>
        <p14:section name="Множественное наследование" id="{291D3DB9-E3B6-495A-AE91-D1B6A49EE5F2}">
          <p14:sldIdLst>
            <p14:sldId id="338"/>
            <p14:sldId id="279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342"/>
            <p14:sldId id="424"/>
            <p14:sldId id="423"/>
            <p14:sldId id="285"/>
            <p14:sldId id="278"/>
            <p14:sldId id="267"/>
          </p14:sldIdLst>
        </p14:section>
        <p14:section name="Runtime полиморфизм с std::variant" id="{96D98299-FA47-4A6B-A3DE-E1AA9571D7B8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Кладбище" id="{931FF389-B78A-419B-B3B0-B9B9E5AC3746}">
          <p14:sldIdLst>
            <p14:sldId id="324"/>
            <p14:sldId id="323"/>
            <p14:sldId id="325"/>
            <p14:sldId id="322"/>
            <p14:sldId id="330"/>
            <p14:sldId id="326"/>
            <p14:sldId id="331"/>
            <p14:sldId id="327"/>
            <p14:sldId id="332"/>
            <p14:sldId id="269"/>
            <p14:sldId id="329"/>
            <p14:sldId id="333"/>
            <p14:sldId id="277"/>
            <p14:sldId id="350"/>
            <p14:sldId id="276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88" autoAdjust="0"/>
  </p:normalViewPr>
  <p:slideViewPr>
    <p:cSldViewPr>
      <p:cViewPr varScale="1">
        <p:scale>
          <a:sx n="90" d="100"/>
          <a:sy n="90" d="100"/>
        </p:scale>
        <p:origin x="1308" y="96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AE2AD-BE8A-4153-81D8-1D5E7B75FB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3556B57-9284-4E6F-A859-520F26ABEFDE}">
      <dgm:prSet phldrT="[Текст]"/>
      <dgm:spPr/>
      <dgm:t>
        <a:bodyPr/>
        <a:lstStyle/>
        <a:p>
          <a:r>
            <a:rPr lang="ru-RU" dirty="0"/>
            <a:t>Животное</a:t>
          </a:r>
        </a:p>
      </dgm:t>
    </dgm:pt>
    <dgm:pt modelId="{254F4257-83A9-42EA-B8F8-63EB2CBB9202}" type="parTrans" cxnId="{95E6AD7E-AEE5-4774-B57A-89C3765F190E}">
      <dgm:prSet/>
      <dgm:spPr/>
      <dgm:t>
        <a:bodyPr/>
        <a:lstStyle/>
        <a:p>
          <a:endParaRPr lang="ru-RU"/>
        </a:p>
      </dgm:t>
    </dgm:pt>
    <dgm:pt modelId="{2F0D1391-C791-48D7-9E2E-1356B24E6FD4}" type="sibTrans" cxnId="{95E6AD7E-AEE5-4774-B57A-89C3765F190E}">
      <dgm:prSet/>
      <dgm:spPr/>
      <dgm:t>
        <a:bodyPr/>
        <a:lstStyle/>
        <a:p>
          <a:endParaRPr lang="ru-RU"/>
        </a:p>
      </dgm:t>
    </dgm:pt>
    <dgm:pt modelId="{407EF277-36EC-44BB-9CFD-3DB766B27EAE}">
      <dgm:prSet phldrT="[Текст]"/>
      <dgm:spPr/>
      <dgm:t>
        <a:bodyPr/>
        <a:lstStyle/>
        <a:p>
          <a:r>
            <a:rPr lang="ru-RU" dirty="0"/>
            <a:t>Млекопитающее</a:t>
          </a:r>
        </a:p>
      </dgm:t>
    </dgm:pt>
    <dgm:pt modelId="{14E85C17-A3CD-4064-A26D-2EA94344657A}" type="parTrans" cxnId="{F86E1B10-FAB0-4DD6-ACD7-1E6E530A7EF4}">
      <dgm:prSet/>
      <dgm:spPr/>
      <dgm:t>
        <a:bodyPr/>
        <a:lstStyle/>
        <a:p>
          <a:endParaRPr lang="ru-RU"/>
        </a:p>
      </dgm:t>
    </dgm:pt>
    <dgm:pt modelId="{C5AA5044-EBC4-4E9F-9300-2CE283194826}" type="sibTrans" cxnId="{F86E1B10-FAB0-4DD6-ACD7-1E6E530A7EF4}">
      <dgm:prSet/>
      <dgm:spPr/>
      <dgm:t>
        <a:bodyPr/>
        <a:lstStyle/>
        <a:p>
          <a:endParaRPr lang="ru-RU"/>
        </a:p>
      </dgm:t>
    </dgm:pt>
    <dgm:pt modelId="{00F44087-D852-4528-92BC-FD9E984146EB}">
      <dgm:prSet phldrT="[Текст]"/>
      <dgm:spPr/>
      <dgm:t>
        <a:bodyPr/>
        <a:lstStyle/>
        <a:p>
          <a:r>
            <a:rPr lang="ru-RU" dirty="0"/>
            <a:t>Собака</a:t>
          </a:r>
        </a:p>
      </dgm:t>
    </dgm:pt>
    <dgm:pt modelId="{73986C03-4B50-4670-B332-9DD27097199C}" type="parTrans" cxnId="{3B786269-18A1-46EF-93F4-96203D834FCC}">
      <dgm:prSet/>
      <dgm:spPr/>
      <dgm:t>
        <a:bodyPr/>
        <a:lstStyle/>
        <a:p>
          <a:endParaRPr lang="ru-RU"/>
        </a:p>
      </dgm:t>
    </dgm:pt>
    <dgm:pt modelId="{FA4CBC3F-4409-4944-8D4D-6054F3219F61}" type="sibTrans" cxnId="{3B786269-18A1-46EF-93F4-96203D834FCC}">
      <dgm:prSet/>
      <dgm:spPr/>
      <dgm:t>
        <a:bodyPr/>
        <a:lstStyle/>
        <a:p>
          <a:endParaRPr lang="ru-RU"/>
        </a:p>
      </dgm:t>
    </dgm:pt>
    <dgm:pt modelId="{067938AC-A0C3-437C-AADE-F5AA6901E322}">
      <dgm:prSet phldrT="[Текст]"/>
      <dgm:spPr/>
      <dgm:t>
        <a:bodyPr/>
        <a:lstStyle/>
        <a:p>
          <a:r>
            <a:rPr lang="ru-RU" dirty="0"/>
            <a:t>Кошка</a:t>
          </a:r>
        </a:p>
      </dgm:t>
    </dgm:pt>
    <dgm:pt modelId="{C03AD4E6-3FC5-43E9-B240-6BED732A2984}" type="parTrans" cxnId="{D3581B31-0CC5-40E3-9BCC-2B2600E35BAD}">
      <dgm:prSet/>
      <dgm:spPr/>
      <dgm:t>
        <a:bodyPr/>
        <a:lstStyle/>
        <a:p>
          <a:endParaRPr lang="ru-RU"/>
        </a:p>
      </dgm:t>
    </dgm:pt>
    <dgm:pt modelId="{DBF44468-BB36-4E40-9341-27C912F62EBC}" type="sibTrans" cxnId="{D3581B31-0CC5-40E3-9BCC-2B2600E35BAD}">
      <dgm:prSet/>
      <dgm:spPr/>
      <dgm:t>
        <a:bodyPr/>
        <a:lstStyle/>
        <a:p>
          <a:endParaRPr lang="ru-RU"/>
        </a:p>
      </dgm:t>
    </dgm:pt>
    <dgm:pt modelId="{A8500C08-BA96-48FA-A04B-7415E905D6B7}">
      <dgm:prSet phldrT="[Текст]"/>
      <dgm:spPr/>
      <dgm:t>
        <a:bodyPr/>
        <a:lstStyle/>
        <a:p>
          <a:r>
            <a:rPr lang="ru-RU" dirty="0"/>
            <a:t>Птица</a:t>
          </a:r>
        </a:p>
      </dgm:t>
    </dgm:pt>
    <dgm:pt modelId="{1A7C0C68-618D-41F9-A10F-BA651B24B6CC}" type="parTrans" cxnId="{156E6A42-BC08-41B8-95A4-E419432EDD80}">
      <dgm:prSet/>
      <dgm:spPr/>
      <dgm:t>
        <a:bodyPr/>
        <a:lstStyle/>
        <a:p>
          <a:endParaRPr lang="ru-RU"/>
        </a:p>
      </dgm:t>
    </dgm:pt>
    <dgm:pt modelId="{E9199C25-1392-40DD-AF2D-9F3FA25C5A3A}" type="sibTrans" cxnId="{156E6A42-BC08-41B8-95A4-E419432EDD80}">
      <dgm:prSet/>
      <dgm:spPr/>
      <dgm:t>
        <a:bodyPr/>
        <a:lstStyle/>
        <a:p>
          <a:endParaRPr lang="ru-RU"/>
        </a:p>
      </dgm:t>
    </dgm:pt>
    <dgm:pt modelId="{EEF2D9F8-D4D3-4B1B-A747-661C35BBF080}">
      <dgm:prSet phldrT="[Текст]"/>
      <dgm:spPr/>
      <dgm:t>
        <a:bodyPr/>
        <a:lstStyle/>
        <a:p>
          <a:r>
            <a:rPr lang="ru-RU" dirty="0"/>
            <a:t>Ястреб</a:t>
          </a:r>
        </a:p>
      </dgm:t>
    </dgm:pt>
    <dgm:pt modelId="{FA657BD7-A78B-4856-98AE-DCCB1EC441A1}" type="parTrans" cxnId="{029DAB5E-505A-43A4-8D5A-A36FAD8EC360}">
      <dgm:prSet/>
      <dgm:spPr/>
      <dgm:t>
        <a:bodyPr/>
        <a:lstStyle/>
        <a:p>
          <a:endParaRPr lang="ru-RU"/>
        </a:p>
      </dgm:t>
    </dgm:pt>
    <dgm:pt modelId="{767E3760-79AD-4750-8FC7-72B649255E84}" type="sibTrans" cxnId="{029DAB5E-505A-43A4-8D5A-A36FAD8EC360}">
      <dgm:prSet/>
      <dgm:spPr/>
      <dgm:t>
        <a:bodyPr/>
        <a:lstStyle/>
        <a:p>
          <a:endParaRPr lang="ru-RU"/>
        </a:p>
      </dgm:t>
    </dgm:pt>
    <dgm:pt modelId="{5E90A3E1-2A46-43AF-9648-77F956B73119}" type="pres">
      <dgm:prSet presAssocID="{610AE2AD-BE8A-4153-81D8-1D5E7B75FB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4C65A-ADCA-4975-B959-930455B45AE3}" type="pres">
      <dgm:prSet presAssocID="{33556B57-9284-4E6F-A859-520F26ABEFDE}" presName="hierRoot1" presStyleCnt="0"/>
      <dgm:spPr/>
    </dgm:pt>
    <dgm:pt modelId="{7EB81747-11B3-4A69-8D2E-8CE44692974E}" type="pres">
      <dgm:prSet presAssocID="{33556B57-9284-4E6F-A859-520F26ABEFDE}" presName="composite" presStyleCnt="0"/>
      <dgm:spPr/>
    </dgm:pt>
    <dgm:pt modelId="{7953B32A-CC77-4BC3-8003-7DDEFE5D3E9E}" type="pres">
      <dgm:prSet presAssocID="{33556B57-9284-4E6F-A859-520F26ABEFDE}" presName="background" presStyleLbl="node0" presStyleIdx="0" presStyleCnt="1"/>
      <dgm:spPr/>
    </dgm:pt>
    <dgm:pt modelId="{EDAE678D-8116-454B-874C-E0A454FE16AA}" type="pres">
      <dgm:prSet presAssocID="{33556B57-9284-4E6F-A859-520F26ABEFDE}" presName="text" presStyleLbl="fgAcc0" presStyleIdx="0" presStyleCnt="1" custLinFactY="-3768" custLinFactNeighborX="3484" custLinFactNeighborY="-100000">
        <dgm:presLayoutVars>
          <dgm:chPref val="3"/>
        </dgm:presLayoutVars>
      </dgm:prSet>
      <dgm:spPr/>
    </dgm:pt>
    <dgm:pt modelId="{7543B4E6-D68D-4861-9F0E-4FB6773D119E}" type="pres">
      <dgm:prSet presAssocID="{33556B57-9284-4E6F-A859-520F26ABEFDE}" presName="hierChild2" presStyleCnt="0"/>
      <dgm:spPr/>
    </dgm:pt>
    <dgm:pt modelId="{EE2506F2-DE22-481E-9B5E-64263F17D9D0}" type="pres">
      <dgm:prSet presAssocID="{14E85C17-A3CD-4064-A26D-2EA94344657A}" presName="Name10" presStyleLbl="parChTrans1D2" presStyleIdx="0" presStyleCnt="2"/>
      <dgm:spPr/>
    </dgm:pt>
    <dgm:pt modelId="{1FA302D1-931F-447D-988C-7A6E19D04D7D}" type="pres">
      <dgm:prSet presAssocID="{407EF277-36EC-44BB-9CFD-3DB766B27EAE}" presName="hierRoot2" presStyleCnt="0"/>
      <dgm:spPr/>
    </dgm:pt>
    <dgm:pt modelId="{C52AB2C7-3E82-4F38-A988-3FF83E85FABB}" type="pres">
      <dgm:prSet presAssocID="{407EF277-36EC-44BB-9CFD-3DB766B27EAE}" presName="composite2" presStyleCnt="0"/>
      <dgm:spPr/>
    </dgm:pt>
    <dgm:pt modelId="{F483B599-D2BD-454C-AE22-132E7458F843}" type="pres">
      <dgm:prSet presAssocID="{407EF277-36EC-44BB-9CFD-3DB766B27EAE}" presName="background2" presStyleLbl="node2" presStyleIdx="0" presStyleCnt="2"/>
      <dgm:spPr/>
    </dgm:pt>
    <dgm:pt modelId="{90BF803A-C3F7-47C4-BDD1-C1B52A3EC53F}" type="pres">
      <dgm:prSet presAssocID="{407EF277-36EC-44BB-9CFD-3DB766B27EAE}" presName="text2" presStyleLbl="fgAcc2" presStyleIdx="0" presStyleCnt="2" custScaleX="157236" custLinFactNeighborX="-9806" custLinFactNeighborY="-63">
        <dgm:presLayoutVars>
          <dgm:chPref val="3"/>
        </dgm:presLayoutVars>
      </dgm:prSet>
      <dgm:spPr/>
    </dgm:pt>
    <dgm:pt modelId="{E743125A-783F-4F27-9534-AB9C7B651849}" type="pres">
      <dgm:prSet presAssocID="{407EF277-36EC-44BB-9CFD-3DB766B27EAE}" presName="hierChild3" presStyleCnt="0"/>
      <dgm:spPr/>
    </dgm:pt>
    <dgm:pt modelId="{A9CFC7E8-5C1A-4461-A48B-2ECCAA0DB93F}" type="pres">
      <dgm:prSet presAssocID="{73986C03-4B50-4670-B332-9DD27097199C}" presName="Name17" presStyleLbl="parChTrans1D3" presStyleIdx="0" presStyleCnt="3"/>
      <dgm:spPr/>
    </dgm:pt>
    <dgm:pt modelId="{FBF52382-C799-49F4-9770-C378DAD2D7D0}" type="pres">
      <dgm:prSet presAssocID="{00F44087-D852-4528-92BC-FD9E984146EB}" presName="hierRoot3" presStyleCnt="0"/>
      <dgm:spPr/>
    </dgm:pt>
    <dgm:pt modelId="{E74880A2-81B0-4AEB-A01F-5F3AF668CD63}" type="pres">
      <dgm:prSet presAssocID="{00F44087-D852-4528-92BC-FD9E984146EB}" presName="composite3" presStyleCnt="0"/>
      <dgm:spPr/>
    </dgm:pt>
    <dgm:pt modelId="{8DB66811-4926-45BB-8412-38F478B3CB52}" type="pres">
      <dgm:prSet presAssocID="{00F44087-D852-4528-92BC-FD9E984146EB}" presName="background3" presStyleLbl="node3" presStyleIdx="0" presStyleCnt="3"/>
      <dgm:spPr/>
    </dgm:pt>
    <dgm:pt modelId="{757C9E46-5BDF-4755-ADEC-F946A3CD9373}" type="pres">
      <dgm:prSet presAssocID="{00F44087-D852-4528-92BC-FD9E984146EB}" presName="text3" presStyleLbl="fgAcc3" presStyleIdx="0" presStyleCnt="3" custLinFactNeighborX="2408" custLinFactNeighborY="98974">
        <dgm:presLayoutVars>
          <dgm:chPref val="3"/>
        </dgm:presLayoutVars>
      </dgm:prSet>
      <dgm:spPr/>
    </dgm:pt>
    <dgm:pt modelId="{4BBBA8A8-290C-4D77-ABBE-A5C7EB345DB7}" type="pres">
      <dgm:prSet presAssocID="{00F44087-D852-4528-92BC-FD9E984146EB}" presName="hierChild4" presStyleCnt="0"/>
      <dgm:spPr/>
    </dgm:pt>
    <dgm:pt modelId="{F5D3296E-A595-475B-8E53-9DAA0335D81B}" type="pres">
      <dgm:prSet presAssocID="{C03AD4E6-3FC5-43E9-B240-6BED732A2984}" presName="Name17" presStyleLbl="parChTrans1D3" presStyleIdx="1" presStyleCnt="3"/>
      <dgm:spPr/>
    </dgm:pt>
    <dgm:pt modelId="{2440EDD0-8666-46FB-A3E1-436BCD2D44CC}" type="pres">
      <dgm:prSet presAssocID="{067938AC-A0C3-437C-AADE-F5AA6901E322}" presName="hierRoot3" presStyleCnt="0"/>
      <dgm:spPr/>
    </dgm:pt>
    <dgm:pt modelId="{1C8399D6-3DB6-46C1-B6C2-306B5C714F73}" type="pres">
      <dgm:prSet presAssocID="{067938AC-A0C3-437C-AADE-F5AA6901E322}" presName="composite3" presStyleCnt="0"/>
      <dgm:spPr/>
    </dgm:pt>
    <dgm:pt modelId="{85C50833-7D3C-427F-95D9-EDE9F06E3862}" type="pres">
      <dgm:prSet presAssocID="{067938AC-A0C3-437C-AADE-F5AA6901E322}" presName="background3" presStyleLbl="node3" presStyleIdx="1" presStyleCnt="3"/>
      <dgm:spPr/>
    </dgm:pt>
    <dgm:pt modelId="{EAD5D500-A6AF-449B-BCDD-D816668D0C25}" type="pres">
      <dgm:prSet presAssocID="{067938AC-A0C3-437C-AADE-F5AA6901E322}" presName="text3" presStyleLbl="fgAcc3" presStyleIdx="1" presStyleCnt="3" custLinFactNeighborX="8620" custLinFactNeighborY="98974">
        <dgm:presLayoutVars>
          <dgm:chPref val="3"/>
        </dgm:presLayoutVars>
      </dgm:prSet>
      <dgm:spPr/>
    </dgm:pt>
    <dgm:pt modelId="{E9A39ABC-DF39-4DD3-86FF-EF4F9FD6A8B0}" type="pres">
      <dgm:prSet presAssocID="{067938AC-A0C3-437C-AADE-F5AA6901E322}" presName="hierChild4" presStyleCnt="0"/>
      <dgm:spPr/>
    </dgm:pt>
    <dgm:pt modelId="{D2B76801-1342-46E4-8341-7DBDB8A400B3}" type="pres">
      <dgm:prSet presAssocID="{1A7C0C68-618D-41F9-A10F-BA651B24B6CC}" presName="Name10" presStyleLbl="parChTrans1D2" presStyleIdx="1" presStyleCnt="2"/>
      <dgm:spPr/>
    </dgm:pt>
    <dgm:pt modelId="{7A1F58FF-20EF-41D7-B666-2CE29E38AF3D}" type="pres">
      <dgm:prSet presAssocID="{A8500C08-BA96-48FA-A04B-7415E905D6B7}" presName="hierRoot2" presStyleCnt="0"/>
      <dgm:spPr/>
    </dgm:pt>
    <dgm:pt modelId="{CEEF5875-C5DC-4AEE-8CD5-E35A5A9612AE}" type="pres">
      <dgm:prSet presAssocID="{A8500C08-BA96-48FA-A04B-7415E905D6B7}" presName="composite2" presStyleCnt="0"/>
      <dgm:spPr/>
    </dgm:pt>
    <dgm:pt modelId="{3A6558B6-1F14-422D-9777-40D93BDABB70}" type="pres">
      <dgm:prSet presAssocID="{A8500C08-BA96-48FA-A04B-7415E905D6B7}" presName="background2" presStyleLbl="node2" presStyleIdx="1" presStyleCnt="2"/>
      <dgm:spPr/>
    </dgm:pt>
    <dgm:pt modelId="{0A9E4CF3-84F8-400F-B7B9-7A522634307D}" type="pres">
      <dgm:prSet presAssocID="{A8500C08-BA96-48FA-A04B-7415E905D6B7}" presName="text2" presStyleLbl="fgAcc2" presStyleIdx="1" presStyleCnt="2" custLinFactNeighborX="1312" custLinFactNeighborY="-63">
        <dgm:presLayoutVars>
          <dgm:chPref val="3"/>
        </dgm:presLayoutVars>
      </dgm:prSet>
      <dgm:spPr/>
    </dgm:pt>
    <dgm:pt modelId="{01F6DA06-A714-44C5-9F74-24D10F55E646}" type="pres">
      <dgm:prSet presAssocID="{A8500C08-BA96-48FA-A04B-7415E905D6B7}" presName="hierChild3" presStyleCnt="0"/>
      <dgm:spPr/>
    </dgm:pt>
    <dgm:pt modelId="{19D95099-C9C2-4BB4-A27B-71A968ED3887}" type="pres">
      <dgm:prSet presAssocID="{FA657BD7-A78B-4856-98AE-DCCB1EC441A1}" presName="Name17" presStyleLbl="parChTrans1D3" presStyleIdx="2" presStyleCnt="3"/>
      <dgm:spPr/>
    </dgm:pt>
    <dgm:pt modelId="{4655E494-36C5-4C51-B30A-C91516B977D4}" type="pres">
      <dgm:prSet presAssocID="{EEF2D9F8-D4D3-4B1B-A747-661C35BBF080}" presName="hierRoot3" presStyleCnt="0"/>
      <dgm:spPr/>
    </dgm:pt>
    <dgm:pt modelId="{E65FA8E8-C763-4258-B448-F1BE163B7683}" type="pres">
      <dgm:prSet presAssocID="{EEF2D9F8-D4D3-4B1B-A747-661C35BBF080}" presName="composite3" presStyleCnt="0"/>
      <dgm:spPr/>
    </dgm:pt>
    <dgm:pt modelId="{F22DB06A-7A73-46C6-B354-2BAB2D242E56}" type="pres">
      <dgm:prSet presAssocID="{EEF2D9F8-D4D3-4B1B-A747-661C35BBF080}" presName="background3" presStyleLbl="node3" presStyleIdx="2" presStyleCnt="3"/>
      <dgm:spPr/>
    </dgm:pt>
    <dgm:pt modelId="{2A876331-3EE4-484C-ACD2-8C41DA3DA095}" type="pres">
      <dgm:prSet presAssocID="{EEF2D9F8-D4D3-4B1B-A747-661C35BBF080}" presName="text3" presStyleLbl="fgAcc3" presStyleIdx="2" presStyleCnt="3" custLinFactNeighborX="1312" custLinFactNeighborY="98974">
        <dgm:presLayoutVars>
          <dgm:chPref val="3"/>
        </dgm:presLayoutVars>
      </dgm:prSet>
      <dgm:spPr/>
    </dgm:pt>
    <dgm:pt modelId="{997CDB77-F99E-4516-A349-DA839E4E5DAB}" type="pres">
      <dgm:prSet presAssocID="{EEF2D9F8-D4D3-4B1B-A747-661C35BBF080}" presName="hierChild4" presStyleCnt="0"/>
      <dgm:spPr/>
    </dgm:pt>
  </dgm:ptLst>
  <dgm:cxnLst>
    <dgm:cxn modelId="{919AC001-480A-4417-8386-34F7F0345403}" type="presOf" srcId="{067938AC-A0C3-437C-AADE-F5AA6901E322}" destId="{EAD5D500-A6AF-449B-BCDD-D816668D0C25}" srcOrd="0" destOrd="0" presId="urn:microsoft.com/office/officeart/2005/8/layout/hierarchy1"/>
    <dgm:cxn modelId="{F86E1B10-FAB0-4DD6-ACD7-1E6E530A7EF4}" srcId="{33556B57-9284-4E6F-A859-520F26ABEFDE}" destId="{407EF277-36EC-44BB-9CFD-3DB766B27EAE}" srcOrd="0" destOrd="0" parTransId="{14E85C17-A3CD-4064-A26D-2EA94344657A}" sibTransId="{C5AA5044-EBC4-4E9F-9300-2CE283194826}"/>
    <dgm:cxn modelId="{2BB9EE2B-BCA3-494C-A96C-B2E95A0D6662}" type="presOf" srcId="{C03AD4E6-3FC5-43E9-B240-6BED732A2984}" destId="{F5D3296E-A595-475B-8E53-9DAA0335D81B}" srcOrd="0" destOrd="0" presId="urn:microsoft.com/office/officeart/2005/8/layout/hierarchy1"/>
    <dgm:cxn modelId="{D3581B31-0CC5-40E3-9BCC-2B2600E35BAD}" srcId="{407EF277-36EC-44BB-9CFD-3DB766B27EAE}" destId="{067938AC-A0C3-437C-AADE-F5AA6901E322}" srcOrd="1" destOrd="0" parTransId="{C03AD4E6-3FC5-43E9-B240-6BED732A2984}" sibTransId="{DBF44468-BB36-4E40-9341-27C912F62EBC}"/>
    <dgm:cxn modelId="{9F63DA3D-6765-4117-A029-BCF0AB49D216}" type="presOf" srcId="{EEF2D9F8-D4D3-4B1B-A747-661C35BBF080}" destId="{2A876331-3EE4-484C-ACD2-8C41DA3DA095}" srcOrd="0" destOrd="0" presId="urn:microsoft.com/office/officeart/2005/8/layout/hierarchy1"/>
    <dgm:cxn modelId="{029DAB5E-505A-43A4-8D5A-A36FAD8EC360}" srcId="{A8500C08-BA96-48FA-A04B-7415E905D6B7}" destId="{EEF2D9F8-D4D3-4B1B-A747-661C35BBF080}" srcOrd="0" destOrd="0" parTransId="{FA657BD7-A78B-4856-98AE-DCCB1EC441A1}" sibTransId="{767E3760-79AD-4750-8FC7-72B649255E84}"/>
    <dgm:cxn modelId="{156E6A42-BC08-41B8-95A4-E419432EDD80}" srcId="{33556B57-9284-4E6F-A859-520F26ABEFDE}" destId="{A8500C08-BA96-48FA-A04B-7415E905D6B7}" srcOrd="1" destOrd="0" parTransId="{1A7C0C68-618D-41F9-A10F-BA651B24B6CC}" sibTransId="{E9199C25-1392-40DD-AF2D-9F3FA25C5A3A}"/>
    <dgm:cxn modelId="{3B786269-18A1-46EF-93F4-96203D834FCC}" srcId="{407EF277-36EC-44BB-9CFD-3DB766B27EAE}" destId="{00F44087-D852-4528-92BC-FD9E984146EB}" srcOrd="0" destOrd="0" parTransId="{73986C03-4B50-4670-B332-9DD27097199C}" sibTransId="{FA4CBC3F-4409-4944-8D4D-6054F3219F61}"/>
    <dgm:cxn modelId="{EC6FB86D-19B9-4D58-B43B-69F58AF5CE24}" type="presOf" srcId="{00F44087-D852-4528-92BC-FD9E984146EB}" destId="{757C9E46-5BDF-4755-ADEC-F946A3CD9373}" srcOrd="0" destOrd="0" presId="urn:microsoft.com/office/officeart/2005/8/layout/hierarchy1"/>
    <dgm:cxn modelId="{95E6AD7E-AEE5-4774-B57A-89C3765F190E}" srcId="{610AE2AD-BE8A-4153-81D8-1D5E7B75FB16}" destId="{33556B57-9284-4E6F-A859-520F26ABEFDE}" srcOrd="0" destOrd="0" parTransId="{254F4257-83A9-42EA-B8F8-63EB2CBB9202}" sibTransId="{2F0D1391-C791-48D7-9E2E-1356B24E6FD4}"/>
    <dgm:cxn modelId="{3DE3757F-EACA-4AEB-A8B0-172D1C8A2777}" type="presOf" srcId="{1A7C0C68-618D-41F9-A10F-BA651B24B6CC}" destId="{D2B76801-1342-46E4-8341-7DBDB8A400B3}" srcOrd="0" destOrd="0" presId="urn:microsoft.com/office/officeart/2005/8/layout/hierarchy1"/>
    <dgm:cxn modelId="{81836F82-B658-40B0-A962-4341CF894281}" type="presOf" srcId="{FA657BD7-A78B-4856-98AE-DCCB1EC441A1}" destId="{19D95099-C9C2-4BB4-A27B-71A968ED3887}" srcOrd="0" destOrd="0" presId="urn:microsoft.com/office/officeart/2005/8/layout/hierarchy1"/>
    <dgm:cxn modelId="{6ACAEC85-8C19-402D-AD34-C33AD02B239E}" type="presOf" srcId="{33556B57-9284-4E6F-A859-520F26ABEFDE}" destId="{EDAE678D-8116-454B-874C-E0A454FE16AA}" srcOrd="0" destOrd="0" presId="urn:microsoft.com/office/officeart/2005/8/layout/hierarchy1"/>
    <dgm:cxn modelId="{24BD9FA0-AB5F-4CAC-8D0E-4BDBC98E374A}" type="presOf" srcId="{610AE2AD-BE8A-4153-81D8-1D5E7B75FB16}" destId="{5E90A3E1-2A46-43AF-9648-77F956B73119}" srcOrd="0" destOrd="0" presId="urn:microsoft.com/office/officeart/2005/8/layout/hierarchy1"/>
    <dgm:cxn modelId="{B0A4B4CF-A173-4149-9229-A54E7FAD5A16}" type="presOf" srcId="{A8500C08-BA96-48FA-A04B-7415E905D6B7}" destId="{0A9E4CF3-84F8-400F-B7B9-7A522634307D}" srcOrd="0" destOrd="0" presId="urn:microsoft.com/office/officeart/2005/8/layout/hierarchy1"/>
    <dgm:cxn modelId="{180AD7D5-DBC1-41FE-99AD-AFDF1DA6B79C}" type="presOf" srcId="{73986C03-4B50-4670-B332-9DD27097199C}" destId="{A9CFC7E8-5C1A-4461-A48B-2ECCAA0DB93F}" srcOrd="0" destOrd="0" presId="urn:microsoft.com/office/officeart/2005/8/layout/hierarchy1"/>
    <dgm:cxn modelId="{1275D6F1-51CE-4E04-9425-C585AAC559C6}" type="presOf" srcId="{407EF277-36EC-44BB-9CFD-3DB766B27EAE}" destId="{90BF803A-C3F7-47C4-BDD1-C1B52A3EC53F}" srcOrd="0" destOrd="0" presId="urn:microsoft.com/office/officeart/2005/8/layout/hierarchy1"/>
    <dgm:cxn modelId="{499A15F8-C6C0-467D-AB30-F160691EF81F}" type="presOf" srcId="{14E85C17-A3CD-4064-A26D-2EA94344657A}" destId="{EE2506F2-DE22-481E-9B5E-64263F17D9D0}" srcOrd="0" destOrd="0" presId="urn:microsoft.com/office/officeart/2005/8/layout/hierarchy1"/>
    <dgm:cxn modelId="{9FE93EB6-AF83-4020-B002-92B04D4B7AC9}" type="presParOf" srcId="{5E90A3E1-2A46-43AF-9648-77F956B73119}" destId="{3784C65A-ADCA-4975-B959-930455B45AE3}" srcOrd="0" destOrd="0" presId="urn:microsoft.com/office/officeart/2005/8/layout/hierarchy1"/>
    <dgm:cxn modelId="{8548857B-839A-405B-A9B1-AC69352F4BB5}" type="presParOf" srcId="{3784C65A-ADCA-4975-B959-930455B45AE3}" destId="{7EB81747-11B3-4A69-8D2E-8CE44692974E}" srcOrd="0" destOrd="0" presId="urn:microsoft.com/office/officeart/2005/8/layout/hierarchy1"/>
    <dgm:cxn modelId="{5EBF8C5A-C25D-4174-9573-2E9AF860886E}" type="presParOf" srcId="{7EB81747-11B3-4A69-8D2E-8CE44692974E}" destId="{7953B32A-CC77-4BC3-8003-7DDEFE5D3E9E}" srcOrd="0" destOrd="0" presId="urn:microsoft.com/office/officeart/2005/8/layout/hierarchy1"/>
    <dgm:cxn modelId="{3F4801CC-CECC-416C-954B-E0B068F5FE6C}" type="presParOf" srcId="{7EB81747-11B3-4A69-8D2E-8CE44692974E}" destId="{EDAE678D-8116-454B-874C-E0A454FE16AA}" srcOrd="1" destOrd="0" presId="urn:microsoft.com/office/officeart/2005/8/layout/hierarchy1"/>
    <dgm:cxn modelId="{072A0248-E22C-40F7-8AE9-624724FF0F67}" type="presParOf" srcId="{3784C65A-ADCA-4975-B959-930455B45AE3}" destId="{7543B4E6-D68D-4861-9F0E-4FB6773D119E}" srcOrd="1" destOrd="0" presId="urn:microsoft.com/office/officeart/2005/8/layout/hierarchy1"/>
    <dgm:cxn modelId="{F7F1A3D0-72B1-47FF-853E-96B33D3D0379}" type="presParOf" srcId="{7543B4E6-D68D-4861-9F0E-4FB6773D119E}" destId="{EE2506F2-DE22-481E-9B5E-64263F17D9D0}" srcOrd="0" destOrd="0" presId="urn:microsoft.com/office/officeart/2005/8/layout/hierarchy1"/>
    <dgm:cxn modelId="{641F7C60-91E5-4E59-9CBC-DD1DB224D5B8}" type="presParOf" srcId="{7543B4E6-D68D-4861-9F0E-4FB6773D119E}" destId="{1FA302D1-931F-447D-988C-7A6E19D04D7D}" srcOrd="1" destOrd="0" presId="urn:microsoft.com/office/officeart/2005/8/layout/hierarchy1"/>
    <dgm:cxn modelId="{CC027F5C-B9E1-4954-85C2-E0DC33949430}" type="presParOf" srcId="{1FA302D1-931F-447D-988C-7A6E19D04D7D}" destId="{C52AB2C7-3E82-4F38-A988-3FF83E85FABB}" srcOrd="0" destOrd="0" presId="urn:microsoft.com/office/officeart/2005/8/layout/hierarchy1"/>
    <dgm:cxn modelId="{CC0D031D-A661-4A53-9B52-4BE32A108B53}" type="presParOf" srcId="{C52AB2C7-3E82-4F38-A988-3FF83E85FABB}" destId="{F483B599-D2BD-454C-AE22-132E7458F843}" srcOrd="0" destOrd="0" presId="urn:microsoft.com/office/officeart/2005/8/layout/hierarchy1"/>
    <dgm:cxn modelId="{46A3FF92-BE85-437B-9721-34788614C637}" type="presParOf" srcId="{C52AB2C7-3E82-4F38-A988-3FF83E85FABB}" destId="{90BF803A-C3F7-47C4-BDD1-C1B52A3EC53F}" srcOrd="1" destOrd="0" presId="urn:microsoft.com/office/officeart/2005/8/layout/hierarchy1"/>
    <dgm:cxn modelId="{AEA2DC5D-7D0E-46CA-AD6A-EEEE080508FD}" type="presParOf" srcId="{1FA302D1-931F-447D-988C-7A6E19D04D7D}" destId="{E743125A-783F-4F27-9534-AB9C7B651849}" srcOrd="1" destOrd="0" presId="urn:microsoft.com/office/officeart/2005/8/layout/hierarchy1"/>
    <dgm:cxn modelId="{8FDD4F54-0FC3-4A69-AD69-41AED9E1D4DC}" type="presParOf" srcId="{E743125A-783F-4F27-9534-AB9C7B651849}" destId="{A9CFC7E8-5C1A-4461-A48B-2ECCAA0DB93F}" srcOrd="0" destOrd="0" presId="urn:microsoft.com/office/officeart/2005/8/layout/hierarchy1"/>
    <dgm:cxn modelId="{1BC48FBD-E7F2-4646-AF6E-323CC290B069}" type="presParOf" srcId="{E743125A-783F-4F27-9534-AB9C7B651849}" destId="{FBF52382-C799-49F4-9770-C378DAD2D7D0}" srcOrd="1" destOrd="0" presId="urn:microsoft.com/office/officeart/2005/8/layout/hierarchy1"/>
    <dgm:cxn modelId="{8D3BF1DF-7445-4D32-8699-C16B362C391D}" type="presParOf" srcId="{FBF52382-C799-49F4-9770-C378DAD2D7D0}" destId="{E74880A2-81B0-4AEB-A01F-5F3AF668CD63}" srcOrd="0" destOrd="0" presId="urn:microsoft.com/office/officeart/2005/8/layout/hierarchy1"/>
    <dgm:cxn modelId="{A1B3908A-082C-49DD-B149-8F440B9DF5E2}" type="presParOf" srcId="{E74880A2-81B0-4AEB-A01F-5F3AF668CD63}" destId="{8DB66811-4926-45BB-8412-38F478B3CB52}" srcOrd="0" destOrd="0" presId="urn:microsoft.com/office/officeart/2005/8/layout/hierarchy1"/>
    <dgm:cxn modelId="{72B0810A-910A-4413-A3C9-600EA772C64E}" type="presParOf" srcId="{E74880A2-81B0-4AEB-A01F-5F3AF668CD63}" destId="{757C9E46-5BDF-4755-ADEC-F946A3CD9373}" srcOrd="1" destOrd="0" presId="urn:microsoft.com/office/officeart/2005/8/layout/hierarchy1"/>
    <dgm:cxn modelId="{08D90A22-0893-43B9-B866-C354527ADD25}" type="presParOf" srcId="{FBF52382-C799-49F4-9770-C378DAD2D7D0}" destId="{4BBBA8A8-290C-4D77-ABBE-A5C7EB345DB7}" srcOrd="1" destOrd="0" presId="urn:microsoft.com/office/officeart/2005/8/layout/hierarchy1"/>
    <dgm:cxn modelId="{302B0B11-2D49-4704-BB67-A61C15E47D42}" type="presParOf" srcId="{E743125A-783F-4F27-9534-AB9C7B651849}" destId="{F5D3296E-A595-475B-8E53-9DAA0335D81B}" srcOrd="2" destOrd="0" presId="urn:microsoft.com/office/officeart/2005/8/layout/hierarchy1"/>
    <dgm:cxn modelId="{E30DEBDC-D93C-4315-ADE6-5AA91112133D}" type="presParOf" srcId="{E743125A-783F-4F27-9534-AB9C7B651849}" destId="{2440EDD0-8666-46FB-A3E1-436BCD2D44CC}" srcOrd="3" destOrd="0" presId="urn:microsoft.com/office/officeart/2005/8/layout/hierarchy1"/>
    <dgm:cxn modelId="{31751F2F-208A-4614-9390-75E19DD4A62A}" type="presParOf" srcId="{2440EDD0-8666-46FB-A3E1-436BCD2D44CC}" destId="{1C8399D6-3DB6-46C1-B6C2-306B5C714F73}" srcOrd="0" destOrd="0" presId="urn:microsoft.com/office/officeart/2005/8/layout/hierarchy1"/>
    <dgm:cxn modelId="{1FF2424F-F92D-4E3A-944B-B733098022F8}" type="presParOf" srcId="{1C8399D6-3DB6-46C1-B6C2-306B5C714F73}" destId="{85C50833-7D3C-427F-95D9-EDE9F06E3862}" srcOrd="0" destOrd="0" presId="urn:microsoft.com/office/officeart/2005/8/layout/hierarchy1"/>
    <dgm:cxn modelId="{317CCAAC-2A5D-4960-862E-07C5810E1F25}" type="presParOf" srcId="{1C8399D6-3DB6-46C1-B6C2-306B5C714F73}" destId="{EAD5D500-A6AF-449B-BCDD-D816668D0C25}" srcOrd="1" destOrd="0" presId="urn:microsoft.com/office/officeart/2005/8/layout/hierarchy1"/>
    <dgm:cxn modelId="{2AC819A5-D04D-491D-A6EB-8FC9676AB122}" type="presParOf" srcId="{2440EDD0-8666-46FB-A3E1-436BCD2D44CC}" destId="{E9A39ABC-DF39-4DD3-86FF-EF4F9FD6A8B0}" srcOrd="1" destOrd="0" presId="urn:microsoft.com/office/officeart/2005/8/layout/hierarchy1"/>
    <dgm:cxn modelId="{267D0008-A895-4863-9174-B7CB8983C47A}" type="presParOf" srcId="{7543B4E6-D68D-4861-9F0E-4FB6773D119E}" destId="{D2B76801-1342-46E4-8341-7DBDB8A400B3}" srcOrd="2" destOrd="0" presId="urn:microsoft.com/office/officeart/2005/8/layout/hierarchy1"/>
    <dgm:cxn modelId="{B1A0417C-D43D-425B-8BD7-C2860B4F6697}" type="presParOf" srcId="{7543B4E6-D68D-4861-9F0E-4FB6773D119E}" destId="{7A1F58FF-20EF-41D7-B666-2CE29E38AF3D}" srcOrd="3" destOrd="0" presId="urn:microsoft.com/office/officeart/2005/8/layout/hierarchy1"/>
    <dgm:cxn modelId="{08E1BD53-B24F-405E-86FD-8F442999BD3F}" type="presParOf" srcId="{7A1F58FF-20EF-41D7-B666-2CE29E38AF3D}" destId="{CEEF5875-C5DC-4AEE-8CD5-E35A5A9612AE}" srcOrd="0" destOrd="0" presId="urn:microsoft.com/office/officeart/2005/8/layout/hierarchy1"/>
    <dgm:cxn modelId="{29E1E18F-1B8F-4E63-B5F7-4B6145FF85F6}" type="presParOf" srcId="{CEEF5875-C5DC-4AEE-8CD5-E35A5A9612AE}" destId="{3A6558B6-1F14-422D-9777-40D93BDABB70}" srcOrd="0" destOrd="0" presId="urn:microsoft.com/office/officeart/2005/8/layout/hierarchy1"/>
    <dgm:cxn modelId="{D2EA1AE0-6767-46DF-BFC0-F5D42855D90C}" type="presParOf" srcId="{CEEF5875-C5DC-4AEE-8CD5-E35A5A9612AE}" destId="{0A9E4CF3-84F8-400F-B7B9-7A522634307D}" srcOrd="1" destOrd="0" presId="urn:microsoft.com/office/officeart/2005/8/layout/hierarchy1"/>
    <dgm:cxn modelId="{A5F7404A-2F4E-4599-9210-DA2C2855AAE2}" type="presParOf" srcId="{7A1F58FF-20EF-41D7-B666-2CE29E38AF3D}" destId="{01F6DA06-A714-44C5-9F74-24D10F55E646}" srcOrd="1" destOrd="0" presId="urn:microsoft.com/office/officeart/2005/8/layout/hierarchy1"/>
    <dgm:cxn modelId="{EF6F0726-A8C9-4F75-B71F-092D00494E78}" type="presParOf" srcId="{01F6DA06-A714-44C5-9F74-24D10F55E646}" destId="{19D95099-C9C2-4BB4-A27B-71A968ED3887}" srcOrd="0" destOrd="0" presId="urn:microsoft.com/office/officeart/2005/8/layout/hierarchy1"/>
    <dgm:cxn modelId="{AEB6CF58-0791-4117-994E-77638B601BC8}" type="presParOf" srcId="{01F6DA06-A714-44C5-9F74-24D10F55E646}" destId="{4655E494-36C5-4C51-B30A-C91516B977D4}" srcOrd="1" destOrd="0" presId="urn:microsoft.com/office/officeart/2005/8/layout/hierarchy1"/>
    <dgm:cxn modelId="{A44EEF4D-483E-4DBD-80BF-94AE1AAAD6A4}" type="presParOf" srcId="{4655E494-36C5-4C51-B30A-C91516B977D4}" destId="{E65FA8E8-C763-4258-B448-F1BE163B7683}" srcOrd="0" destOrd="0" presId="urn:microsoft.com/office/officeart/2005/8/layout/hierarchy1"/>
    <dgm:cxn modelId="{C6652CD9-A96E-4E99-B7C6-F5B71FB60FF6}" type="presParOf" srcId="{E65FA8E8-C763-4258-B448-F1BE163B7683}" destId="{F22DB06A-7A73-46C6-B354-2BAB2D242E56}" srcOrd="0" destOrd="0" presId="urn:microsoft.com/office/officeart/2005/8/layout/hierarchy1"/>
    <dgm:cxn modelId="{B702F2CD-76E9-4CF9-8CB3-6BAEE0B1FD5C}" type="presParOf" srcId="{E65FA8E8-C763-4258-B448-F1BE163B7683}" destId="{2A876331-3EE4-484C-ACD2-8C41DA3DA095}" srcOrd="1" destOrd="0" presId="urn:microsoft.com/office/officeart/2005/8/layout/hierarchy1"/>
    <dgm:cxn modelId="{CB5EC8B6-CB38-49A3-ACF0-4F24889D87D5}" type="presParOf" srcId="{4655E494-36C5-4C51-B30A-C91516B977D4}" destId="{997CDB77-F99E-4516-A349-DA839E4E5D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5099-C9C2-4BB4-A27B-71A968ED3887}">
      <dsp:nvSpPr>
        <dsp:cNvPr id="0" name=""/>
        <dsp:cNvSpPr/>
      </dsp:nvSpPr>
      <dsp:spPr>
        <a:xfrm>
          <a:off x="4245292" y="2560872"/>
          <a:ext cx="91440" cy="7112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76801-1342-46E4-8341-7DBDB8A400B3}">
      <dsp:nvSpPr>
        <dsp:cNvPr id="0" name=""/>
        <dsp:cNvSpPr/>
      </dsp:nvSpPr>
      <dsp:spPr>
        <a:xfrm>
          <a:off x="2797375" y="771572"/>
          <a:ext cx="1493636" cy="86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93"/>
              </a:lnTo>
              <a:lnTo>
                <a:pt x="1493636" y="728893"/>
              </a:lnTo>
              <a:lnTo>
                <a:pt x="1493636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3296E-A595-475B-8E53-9DAA0335D81B}">
      <dsp:nvSpPr>
        <dsp:cNvPr id="0" name=""/>
        <dsp:cNvSpPr/>
      </dsp:nvSpPr>
      <dsp:spPr>
        <a:xfrm>
          <a:off x="1476344" y="2560872"/>
          <a:ext cx="1159114" cy="711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230"/>
              </a:lnTo>
              <a:lnTo>
                <a:pt x="1159114" y="576230"/>
              </a:lnTo>
              <a:lnTo>
                <a:pt x="1159114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FC7E8-5C1A-4461-A48B-2ECCAA0DB93F}">
      <dsp:nvSpPr>
        <dsp:cNvPr id="0" name=""/>
        <dsp:cNvSpPr/>
      </dsp:nvSpPr>
      <dsp:spPr>
        <a:xfrm>
          <a:off x="763754" y="2560872"/>
          <a:ext cx="712589" cy="711235"/>
        </a:xfrm>
        <a:custGeom>
          <a:avLst/>
          <a:gdLst/>
          <a:ahLst/>
          <a:cxnLst/>
          <a:rect l="0" t="0" r="0" b="0"/>
          <a:pathLst>
            <a:path>
              <a:moveTo>
                <a:pt x="712589" y="0"/>
              </a:moveTo>
              <a:lnTo>
                <a:pt x="712589" y="576230"/>
              </a:lnTo>
              <a:lnTo>
                <a:pt x="0" y="576230"/>
              </a:lnTo>
              <a:lnTo>
                <a:pt x="0" y="7112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506F2-DE22-481E-9B5E-64263F17D9D0}">
      <dsp:nvSpPr>
        <dsp:cNvPr id="0" name=""/>
        <dsp:cNvSpPr/>
      </dsp:nvSpPr>
      <dsp:spPr>
        <a:xfrm>
          <a:off x="1476344" y="771572"/>
          <a:ext cx="1321031" cy="863898"/>
        </a:xfrm>
        <a:custGeom>
          <a:avLst/>
          <a:gdLst/>
          <a:ahLst/>
          <a:cxnLst/>
          <a:rect l="0" t="0" r="0" b="0"/>
          <a:pathLst>
            <a:path>
              <a:moveTo>
                <a:pt x="1321031" y="0"/>
              </a:moveTo>
              <a:lnTo>
                <a:pt x="1321031" y="728893"/>
              </a:lnTo>
              <a:lnTo>
                <a:pt x="0" y="728893"/>
              </a:lnTo>
              <a:lnTo>
                <a:pt x="0" y="863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3B32A-CC77-4BC3-8003-7DDEFE5D3E9E}">
      <dsp:nvSpPr>
        <dsp:cNvPr id="0" name=""/>
        <dsp:cNvSpPr/>
      </dsp:nvSpPr>
      <dsp:spPr>
        <a:xfrm>
          <a:off x="2068713" y="-153828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678D-8116-454B-874C-E0A454FE16AA}">
      <dsp:nvSpPr>
        <dsp:cNvPr id="0" name=""/>
        <dsp:cNvSpPr/>
      </dsp:nvSpPr>
      <dsp:spPr>
        <a:xfrm>
          <a:off x="2230638" y="0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Животное</a:t>
          </a:r>
        </a:p>
      </dsp:txBody>
      <dsp:txXfrm>
        <a:off x="2257742" y="27104"/>
        <a:ext cx="1403116" cy="871193"/>
      </dsp:txXfrm>
    </dsp:sp>
    <dsp:sp modelId="{F483B599-D2BD-454C-AE22-132E7458F843}">
      <dsp:nvSpPr>
        <dsp:cNvPr id="0" name=""/>
        <dsp:cNvSpPr/>
      </dsp:nvSpPr>
      <dsp:spPr>
        <a:xfrm>
          <a:off x="330624" y="1635470"/>
          <a:ext cx="2291439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803A-C3F7-47C4-BDD1-C1B52A3EC53F}">
      <dsp:nvSpPr>
        <dsp:cNvPr id="0" name=""/>
        <dsp:cNvSpPr/>
      </dsp:nvSpPr>
      <dsp:spPr>
        <a:xfrm>
          <a:off x="492549" y="1789299"/>
          <a:ext cx="2291439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Млекопитающее</a:t>
          </a:r>
        </a:p>
      </dsp:txBody>
      <dsp:txXfrm>
        <a:off x="519653" y="1816403"/>
        <a:ext cx="2237231" cy="871193"/>
      </dsp:txXfrm>
    </dsp:sp>
    <dsp:sp modelId="{8DB66811-4926-45BB-8412-38F478B3CB52}">
      <dsp:nvSpPr>
        <dsp:cNvPr id="0" name=""/>
        <dsp:cNvSpPr/>
      </dsp:nvSpPr>
      <dsp:spPr>
        <a:xfrm>
          <a:off x="35092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C9E46-5BDF-4755-ADEC-F946A3CD9373}">
      <dsp:nvSpPr>
        <dsp:cNvPr id="0" name=""/>
        <dsp:cNvSpPr/>
      </dsp:nvSpPr>
      <dsp:spPr>
        <a:xfrm>
          <a:off x="197017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Собака</a:t>
          </a:r>
        </a:p>
      </dsp:txBody>
      <dsp:txXfrm>
        <a:off x="224121" y="3453040"/>
        <a:ext cx="1403116" cy="871193"/>
      </dsp:txXfrm>
    </dsp:sp>
    <dsp:sp modelId="{85C50833-7D3C-427F-95D9-EDE9F06E3862}">
      <dsp:nvSpPr>
        <dsp:cNvPr id="0" name=""/>
        <dsp:cNvSpPr/>
      </dsp:nvSpPr>
      <dsp:spPr>
        <a:xfrm>
          <a:off x="1906796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D500-A6AF-449B-BCDD-D816668D0C25}">
      <dsp:nvSpPr>
        <dsp:cNvPr id="0" name=""/>
        <dsp:cNvSpPr/>
      </dsp:nvSpPr>
      <dsp:spPr>
        <a:xfrm>
          <a:off x="2068721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Кошка</a:t>
          </a:r>
        </a:p>
      </dsp:txBody>
      <dsp:txXfrm>
        <a:off x="2095825" y="3453040"/>
        <a:ext cx="1403116" cy="871193"/>
      </dsp:txXfrm>
    </dsp:sp>
    <dsp:sp modelId="{3A6558B6-1F14-422D-9777-40D93BDABB70}">
      <dsp:nvSpPr>
        <dsp:cNvPr id="0" name=""/>
        <dsp:cNvSpPr/>
      </dsp:nvSpPr>
      <dsp:spPr>
        <a:xfrm>
          <a:off x="3562349" y="1635470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E4CF3-84F8-400F-B7B9-7A522634307D}">
      <dsp:nvSpPr>
        <dsp:cNvPr id="0" name=""/>
        <dsp:cNvSpPr/>
      </dsp:nvSpPr>
      <dsp:spPr>
        <a:xfrm>
          <a:off x="3724275" y="1789299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Птица</a:t>
          </a:r>
        </a:p>
      </dsp:txBody>
      <dsp:txXfrm>
        <a:off x="3751379" y="1816403"/>
        <a:ext cx="1403116" cy="871193"/>
      </dsp:txXfrm>
    </dsp:sp>
    <dsp:sp modelId="{F22DB06A-7A73-46C6-B354-2BAB2D242E56}">
      <dsp:nvSpPr>
        <dsp:cNvPr id="0" name=""/>
        <dsp:cNvSpPr/>
      </dsp:nvSpPr>
      <dsp:spPr>
        <a:xfrm>
          <a:off x="3562349" y="3272107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76331-3EE4-484C-ACD2-8C41DA3DA095}">
      <dsp:nvSpPr>
        <dsp:cNvPr id="0" name=""/>
        <dsp:cNvSpPr/>
      </dsp:nvSpPr>
      <dsp:spPr>
        <a:xfrm>
          <a:off x="3724275" y="3425936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Ястреб</a:t>
          </a:r>
        </a:p>
      </dsp:txBody>
      <dsp:txXfrm>
        <a:off x="3751379" y="3453040"/>
        <a:ext cx="1403116" cy="871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82170-78E6-47DA-9E37-7AC29E4CF366}" type="datetimeFigureOut">
              <a:rPr lang="ru-RU" smtClean="0"/>
              <a:pPr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27560-579B-482E-BED7-036450DE1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dynamic_cast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basic_iostream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utility/variant/monostate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1%81%D0%B5%D1%82%D0%B8%D1%82%D0%B5%D0%BB%D1%8C_(%D1%88%D0%B0%D0%B1%D0%BB%D0%BE%D0%BD_%D0%BF%D1%80%D0%BE%D0%B5%D0%BA%D1%82%D0%B8%D1%80%D0%BE%D0%B2%D0%B0%D0%BD%D0%B8%D1%8F)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cppreference.com/w/cpp/utility/variant/visit" TargetMode="Externa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объявить класс-наследник в C++, нужно через двоеточие указать имя базового класса</a:t>
            </a:r>
            <a:r>
              <a:rPr lang="en-US" dirty="0"/>
              <a:t>.</a:t>
            </a:r>
          </a:p>
          <a:p>
            <a:r>
              <a:rPr lang="ru-RU" dirty="0"/>
              <a:t>В примере выше объявляется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, который наследуется от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(фигура). Ключевое слово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public</a:t>
            </a:r>
            <a:r>
              <a:rPr lang="ru-RU" dirty="0"/>
              <a:t> перед именем родительского класса означает публичное наследование. При публичном наследовании публичные методы родительского класса остаются публичными методами наследника. Такой тип наследования выражает отношение «Является» между классами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. Окружность является фигурой.</a:t>
            </a:r>
            <a:endParaRPr lang="en-US" dirty="0"/>
          </a:p>
          <a:p>
            <a:r>
              <a:rPr lang="ru-RU" dirty="0"/>
              <a:t>Публичное наследование ещё называется «наследованием интерфейса». Окружность унаследовала от Фигуры методы </a:t>
            </a:r>
            <a:r>
              <a:rPr lang="ru-RU" dirty="0" err="1"/>
              <a:t>GetColor</a:t>
            </a:r>
            <a:r>
              <a:rPr lang="ru-RU" dirty="0"/>
              <a:t> и </a:t>
            </a:r>
            <a:r>
              <a:rPr lang="ru-RU" dirty="0" err="1"/>
              <a:t>SetColor</a:t>
            </a:r>
            <a:r>
              <a:rPr lang="ru-RU" dirty="0"/>
              <a:t>, составляющие интерфейс фигуры. При этом родительский класс моделирует более общее, абстрактное понятие, а класс-наследник — более конкретное.</a:t>
            </a:r>
          </a:p>
          <a:p>
            <a:r>
              <a:rPr lang="ru-RU" dirty="0"/>
              <a:t>При создании экземпляра класса-наследника в программе создаётся один объект, содержащий данные и методы, специфичные как для этого класса, так и для его родителей.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8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Графически наследование обозначается в виде стрелки с треугольным наконечником, направленной от наследника к базовому классу. Иногда встречается форма записи, при которой соединительная линия содержит надпись {{"</a:t>
            </a:r>
            <a:r>
              <a:rPr lang="ru-RU" dirty="0" err="1"/>
              <a:t>Extends</a:t>
            </a:r>
            <a:r>
              <a:rPr lang="ru-RU" dirty="0"/>
              <a:t>"}}[</a:t>
            </a:r>
            <a:r>
              <a:rPr lang="ru-RU" dirty="0" err="1"/>
              <a:t>be_translate_cpp_extends</a:t>
            </a:r>
            <a:r>
              <a:rPr lang="ru-RU" dirty="0"/>
              <a:t>]. На следующем рисунке показаны различные иерархии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90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визуальном представлении иерархии наследования значение имеет направление стрелок, а не расположение классов относительно друг друга. На следующем рисунке изображены два разных представления одной и той же иерархии наследования. Правая иерархия воспринимается легче, так как в ней элементы упорядочены по глубине наследования.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5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Жизненный цикл объекта начинается с вызова его конструктора, который выполняет необходимую инициализацию объекта. Конструирование дочернего класса происходит чуть сложнее: сначала выполняется конструктор класса-родителя, чтобы проинициализировать часть, относящуюся к родительскому классу. Если у родительского класса есть предок, перед вызовом конструктора родительского класса выполняется конструктор предка. Например, при инициализации Кошки сначала выполнится конструктор Животного, затем Млекопитающего, а следом за ним — Кошки.</a:t>
            </a:r>
          </a:p>
          <a:p>
            <a:r>
              <a:rPr lang="ru-RU" dirty="0"/>
              <a:t>Для этого компилятор перед вызовом конструктора наследника сам вызывает конструктор по умолчанию класса-родителя. Если в родительском классе есть параметризованный конструктор, наследник может вызвать его в списке инициализации своего конструктора. Более того, это единственный способ создать класс-наследник класса, не имеющего конструктор по умолчанию.</a:t>
            </a:r>
          </a:p>
          <a:p>
            <a:r>
              <a:rPr lang="ru-RU" dirty="0"/>
              <a:t>На слайде приведён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имеющий параметризованный конструктор. Из-за этого в классе отсутствует конструктор по умолчанию: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Унаследованный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класс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Circle</a:t>
            </a:r>
            <a:r>
              <a:rPr lang="ru-RU" dirty="0"/>
              <a:t> должен явно вызвать параметризованный конструктор родителя, передав ему нужное значение цвета: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716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между классом-наследником и классом-родителем возникает отношение «является». При этом ссылки и указатели на дочерний класс могут неявно преобразовываться к ссылкам и указателям на родительский класс. Это позволяет наследнику сохранять интерфейс родителя — везде, где ожидается ссылка или указатель на родительский класс, можно использовать класс-наследник.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18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эту возможность на примере иерархии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3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Совершеннолетний человек может прийти в ночной клуб, чтобы потанцевать:</a:t>
            </a:r>
          </a:p>
          <a:p>
            <a:r>
              <a:rPr lang="ru-RU" dirty="0"/>
              <a:t>Функция </a:t>
            </a:r>
            <a:r>
              <a:rPr lang="ru-RU" dirty="0" err="1"/>
              <a:t>VisitNightClub</a:t>
            </a:r>
            <a:r>
              <a:rPr lang="ru-RU" dirty="0"/>
              <a:t> зависит от общего типа </a:t>
            </a:r>
            <a:r>
              <a:rPr lang="ru-RU" dirty="0" err="1"/>
              <a:t>Person</a:t>
            </a:r>
            <a:r>
              <a:rPr lang="ru-RU" dirty="0"/>
              <a:t> и может принимать не только экземпляры класса </a:t>
            </a:r>
            <a:r>
              <a:rPr lang="ru-RU" dirty="0" err="1"/>
              <a:t>Person</a:t>
            </a:r>
            <a:r>
              <a:rPr lang="ru-RU" dirty="0"/>
              <a:t>, но и других классов, публично унаследованными от него. Таким образом, наследование способствует повторному использованию кода: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49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Публичное наследование позволяет приводить тип ссылок и указателей, ссылающихся на экземпляры классов-наследников, вверх по иерархии классов и тем самым одинаково работать с наследниками через указатели и ссылки на родительский класс.</a:t>
            </a:r>
          </a:p>
          <a:p>
            <a:r>
              <a:rPr lang="ru-RU" dirty="0"/>
              <a:t>Благодаря этому можно в одном контейнере хранить указатели типа </a:t>
            </a:r>
            <a:r>
              <a:rPr lang="ru-RU" dirty="0" err="1"/>
              <a:t>Person</a:t>
            </a:r>
            <a:r>
              <a:rPr lang="ru-RU" dirty="0"/>
              <a:t>*, которые в действительности могут ссылаться на любой из его наследников:</a:t>
            </a:r>
          </a:p>
          <a:p>
            <a:r>
              <a:rPr lang="ru-RU" dirty="0"/>
              <a:t>В этом примере вектор указателей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people</a:t>
            </a:r>
            <a:r>
              <a:rPr lang="ru-RU" dirty="0"/>
              <a:t> можно сравнить с очередью посетителей в ночной клуб. В ней могут стоять разные люди вне зависимости от их профессиональной деятельности. Единственный критерий допуска для них — совершеннолетие.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0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за счёт чего происходит преобразование типа ссылок и указателей вверх по иерархии классов. Внутри блока данных класса-наследника содержится порция данных класса-родителя. Например, в начале блока данных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может находиться блок данных его родителя,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Благодаря одинаковому расположению полей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name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age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в самом классе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в его наследниках, функция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VisitNigthClub</a:t>
            </a:r>
            <a:r>
              <a:rPr lang="ru-RU" dirty="0"/>
              <a:t> может работать 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его наследниками через ссылку на базовый класс.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33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03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12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позволяет наследникам не только использовать методы класса родителя, но и заменять их поведение на собственное.</a:t>
            </a:r>
          </a:p>
          <a:p>
            <a:r>
              <a:rPr lang="ru-RU" dirty="0"/>
              <a:t>Рассмотрим эту возможность на следующем примере: сделаем, чтобы Рабочий во время танца от восторга выкрикивал «‎Оп-па!»‎. При этом обычные экземпляры </a:t>
            </a:r>
            <a:r>
              <a:rPr lang="ru-RU" dirty="0" err="1"/>
              <a:t>Person</a:t>
            </a:r>
            <a:r>
              <a:rPr lang="ru-RU" dirty="0"/>
              <a:t> должны танцевать по-старому.</a:t>
            </a:r>
          </a:p>
          <a:p>
            <a:r>
              <a:rPr lang="ru-RU" dirty="0"/>
              <a:t>Метод класса-родителя, который может переопределять классы-наследники, в C++ должен быть объявлен виртуальным. Для этого используют ключевое слово </a:t>
            </a:r>
            <a:r>
              <a:rPr lang="ru-RU" dirty="0" err="1"/>
              <a:t>virtual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6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классе-наследнике переопределяемый виртуальный метод объявляется со спецификатором </a:t>
            </a:r>
            <a:r>
              <a:rPr lang="ru-RU" b="1" dirty="0" err="1">
                <a:solidFill>
                  <a:srgbClr val="EB5757"/>
                </a:solidFill>
                <a:effectLst/>
                <a:latin typeface="SFMono-Regular"/>
              </a:rPr>
              <a:t>override</a:t>
            </a:r>
            <a:r>
              <a:rPr lang="ru-RU" dirty="0"/>
              <a:t>. При необходимости внутри метода класса-наследника можно вызвать реализацию метода родительского класса, написав перед именем вызываемого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ИмяКлассаРодителя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/>
              <a:t>. В нашем случае прежде чем выкрикнуть «‎Оп-па!»‎, рабочий вызывает реализацию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чтобы рабочий станцевал как обычный человек: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Благодаря тому, что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виртуальный, при его вызове даже с использованием ссылки на базовый класс будет вызвана реализация класса наследника:</a:t>
            </a:r>
            <a:endParaRPr lang="en-US" dirty="0"/>
          </a:p>
          <a:p>
            <a:r>
              <a:rPr lang="ru-RU" dirty="0"/>
              <a:t>Теперь в ночном клубе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 будут танцевать по-разному: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06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Возможность работы с разными реализациями через один и тот же интерфейс называется полиморфизм. В данном случае речь идёт о полиморфизме времени выполнения: реализация вызываемого метода выбирается во время работы программы. С другим вариантом полиморфизма — полиморфизмом времени компиляции — вы сталкивались, когда использовали перегрузку функций.</a:t>
            </a:r>
          </a:p>
          <a:p>
            <a:r>
              <a:rPr lang="ru-RU" dirty="0"/>
              <a:t>Для корректной работы полиморфизма времени выполнения нужно, чтобы метод родительского класса, который можно переопределить в наследниках, был объявлен виртуальным. Только в этом случае компилятор будет знать, что у этого метода возможны несколько реализаций в классах наследниках. Тогда компилятор поместит в объект дополнительную информацию, которая позволит во время выполнения вызвать верную реализацию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8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менее важно в методе наследника указывать спецификатор </a:t>
            </a:r>
            <a:r>
              <a:rPr lang="ru-RU" dirty="0" err="1"/>
              <a:t>override</a:t>
            </a:r>
            <a:r>
              <a:rPr lang="ru-RU" dirty="0"/>
              <a:t> у переопределяемого метода. Во-первых, при чтении кода будет видно, что данный метод переопределяет метод класса-родителя. Во-вторых, </a:t>
            </a:r>
            <a:r>
              <a:rPr lang="ru-RU" dirty="0" err="1"/>
              <a:t>override</a:t>
            </a:r>
            <a:r>
              <a:rPr lang="ru-RU" dirty="0"/>
              <a:t> требует, чтобы в одном из родительских классов был виртуальный метод с идентичной сигнатурой. Это позволяет обнаружить ошибку, описанную далее.</a:t>
            </a:r>
          </a:p>
          <a:p>
            <a:r>
              <a:rPr lang="ru-RU" dirty="0"/>
              <a:t>Если метод </a:t>
            </a:r>
            <a:r>
              <a:rPr lang="ru-RU" dirty="0" err="1"/>
              <a:t>Person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 не объявить виртуальным, метод </a:t>
            </a:r>
            <a:r>
              <a:rPr lang="ru-RU" dirty="0" err="1"/>
              <a:t>Dance</a:t>
            </a:r>
            <a:r>
              <a:rPr lang="ru-RU" dirty="0"/>
              <a:t> класса </a:t>
            </a:r>
            <a:r>
              <a:rPr lang="ru-RU" dirty="0" err="1"/>
              <a:t>Worker</a:t>
            </a:r>
            <a:r>
              <a:rPr lang="ru-RU" dirty="0"/>
              <a:t> лишь скроет одноимённый метод родителя: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25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 вызова </a:t>
            </a:r>
            <a:r>
              <a:rPr lang="ru-RU" dirty="0" err="1"/>
              <a:t>невиртуального</a:t>
            </a:r>
            <a:r>
              <a:rPr lang="ru-RU" dirty="0"/>
              <a:t> метода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Dance</a:t>
            </a:r>
            <a:r>
              <a:rPr lang="ru-RU" dirty="0"/>
              <a:t> у одного и того же объекта будет зависеть от типа ссылки или указателя на объект, которые используются для вызова метода.</a:t>
            </a:r>
          </a:p>
          <a:p>
            <a:r>
              <a:rPr lang="ru-RU" dirty="0"/>
              <a:t>Внутри функции </a:t>
            </a:r>
            <a:r>
              <a:rPr lang="en-US" dirty="0" err="1">
                <a:solidFill>
                  <a:srgbClr val="EB5757"/>
                </a:solidFill>
                <a:effectLst/>
                <a:latin typeface="SFMono-Regular"/>
              </a:rPr>
              <a:t>VisitNightClub</a:t>
            </a:r>
            <a:r>
              <a:rPr lang="en-US" dirty="0"/>
              <a:t> </a:t>
            </a:r>
            <a:r>
              <a:rPr lang="ru-RU" dirty="0"/>
              <a:t>переменная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 </a:t>
            </a:r>
            <a:r>
              <a:rPr lang="ru-RU" dirty="0"/>
              <a:t>будет ссылкой на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Person::Dance</a:t>
            </a:r>
            <a:r>
              <a:rPr lang="en-US" dirty="0"/>
              <a:t>. </a:t>
            </a:r>
            <a:r>
              <a:rPr lang="ru-RU" dirty="0"/>
              <a:t>Внутри функции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main</a:t>
            </a:r>
            <a:r>
              <a:rPr lang="en-US" dirty="0"/>
              <a:t> </a:t>
            </a:r>
            <a:r>
              <a:rPr lang="ru-RU" dirty="0"/>
              <a:t>компилятор знает реальный тип переменной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en-US" dirty="0"/>
              <a:t>, </a:t>
            </a:r>
            <a:r>
              <a:rPr lang="ru-RU" dirty="0"/>
              <a:t>поэтому будет вызван метод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Worker::Dance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12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Эту ошибку можно обнаружить во время компиляции, указав спецификатор </a:t>
            </a:r>
            <a:r>
              <a:rPr lang="ru-RU" dirty="0" err="1"/>
              <a:t>override</a:t>
            </a:r>
            <a:r>
              <a:rPr lang="ru-RU" dirty="0"/>
              <a:t> у метода </a:t>
            </a:r>
            <a:r>
              <a:rPr lang="ru-RU" dirty="0" err="1"/>
              <a:t>Worker</a:t>
            </a:r>
            <a:r>
              <a:rPr lang="ru-RU" dirty="0"/>
              <a:t>::</a:t>
            </a:r>
            <a:r>
              <a:rPr lang="ru-RU" dirty="0" err="1"/>
              <a:t>Dance</a:t>
            </a:r>
            <a:r>
              <a:rPr lang="ru-RU" dirty="0"/>
              <a:t>. В этом случае компилятор выдал бы ошибку при попытке переопределить </a:t>
            </a:r>
            <a:r>
              <a:rPr lang="ru-RU" dirty="0" err="1"/>
              <a:t>невиртуальный</a:t>
            </a:r>
            <a:r>
              <a:rPr lang="ru-RU" dirty="0"/>
              <a:t> метод.</a:t>
            </a:r>
          </a:p>
          <a:p>
            <a:r>
              <a:rPr lang="ru-RU" dirty="0"/>
              <a:t>По умолчанию в C++ методы класса </a:t>
            </a:r>
            <a:r>
              <a:rPr lang="ru-RU" dirty="0" err="1"/>
              <a:t>невиртуальные</a:t>
            </a:r>
            <a:r>
              <a:rPr lang="ru-RU" dirty="0"/>
              <a:t>, так как их вызов проще и быстрее вызова виртуальных методов. Кроме того, объект без виртуальных методов занимает меньше места в памяти. Это соответствует философии C++: «Вы не платите за те функции языка, которые не используете».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51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Подведём итоги.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Объявляйте метод родительского класса виртуальным, если нужно дать подклассам переопределять реализацию этого метода. В дочерних классах используйте спецификатор </a:t>
            </a:r>
            <a:r>
              <a:rPr lang="ru-RU" dirty="0" err="1"/>
              <a:t>override</a:t>
            </a:r>
            <a:r>
              <a:rPr lang="ru-RU" dirty="0"/>
              <a:t>, когда метод переопределяет реализацию родителя.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возможность переопределения метода в подклассах не требуется, не объявляйте метод виртуальным, а в классах наследниках не используйте методов с таким же именем.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Метод класса, который объявлен виртуальным в родительском классе, остаётся виртуальным и во всех его наследниках.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3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класса формируют его интерфейс и доступны как самому классу, так и коду за его пределами. Приватные данные и методы формируют реализацию класса и доступны внутри самого класса. При этом члены-данные класса часто объявляются приватными, что позволяет поддерживать состояние класса в согласованном виде — никто, кроме самого класса, не может изменить его состояние и нарушить согласованность данных.</a:t>
            </a:r>
          </a:p>
          <a:p>
            <a:r>
              <a:rPr lang="ru-RU" dirty="0"/>
              <a:t>Так приватная область класса оказывается скрытой от всего внешнего мира, включая наследников. В ряде случаев это может оказаться неудобным.</a:t>
            </a:r>
          </a:p>
          <a:p>
            <a:r>
              <a:rPr lang="ru-RU" dirty="0"/>
              <a:t>Вы уже умеете обращаться со спецификаторами доступа </a:t>
            </a:r>
            <a:r>
              <a:rPr lang="ru-RU" dirty="0" err="1"/>
              <a:t>public</a:t>
            </a:r>
            <a:r>
              <a:rPr lang="ru-RU" dirty="0"/>
              <a:t> и </a:t>
            </a:r>
            <a:r>
              <a:rPr lang="ru-RU" dirty="0" err="1"/>
              <a:t>private</a:t>
            </a:r>
            <a:r>
              <a:rPr lang="ru-RU" dirty="0"/>
              <a:t>, которые разграничивают права доступа к данным и методам класса. Вы познакомитесь со спецификатором доступа </a:t>
            </a:r>
            <a:r>
              <a:rPr lang="ru-RU" dirty="0" err="1"/>
              <a:t>protected</a:t>
            </a:r>
            <a:r>
              <a:rPr lang="ru-RU" dirty="0"/>
              <a:t>. Благодаря ему дочерние классы смогут обращаться к данным и методам своего родителя.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205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уже знакомую иерархию классов </a:t>
            </a:r>
            <a:r>
              <a:rPr lang="ru-RU" dirty="0" err="1"/>
              <a:t>Person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. Добавим в класс </a:t>
            </a:r>
            <a:r>
              <a:rPr lang="ru-RU" dirty="0" err="1"/>
              <a:t>Person</a:t>
            </a:r>
            <a:r>
              <a:rPr lang="ru-RU" dirty="0"/>
              <a:t> приватное поле </a:t>
            </a:r>
            <a:r>
              <a:rPr lang="ru-RU" dirty="0" err="1"/>
              <a:t>satisfaction</a:t>
            </a:r>
            <a:r>
              <a:rPr lang="ru-RU" dirty="0"/>
              <a:t>_, хранящее уровень удовлетворённости. Во время танца уровень удовлетворённости будет увеличиваться: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9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заказчика поступили следующие требования: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Рабочие в возрасте от 30 до 40 лет должны во время танца восклицать «Оп-па!», а их уровень удовлетворения должен увеличиваться на два пункта вместо одного.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Работа уменьшает уровень удовлетворения рабочего на один пункт.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Пользователи класса </a:t>
            </a:r>
            <a:r>
              <a:rPr lang="ru-RU" dirty="0" err="1"/>
              <a:t>Person</a:t>
            </a:r>
            <a:r>
              <a:rPr lang="ru-RU" dirty="0"/>
              <a:t> имеют доступ к значению удовлетворённости только на чтение.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633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реализовать требования заказчика, классу </a:t>
            </a:r>
            <a:r>
              <a:rPr lang="ru-RU" dirty="0" err="1"/>
              <a:t>Worker</a:t>
            </a:r>
            <a:r>
              <a:rPr lang="ru-RU" dirty="0"/>
              <a:t> нужен доступ к полю </a:t>
            </a:r>
            <a:r>
              <a:rPr lang="ru-RU" dirty="0" err="1"/>
              <a:t>satisfaction</a:t>
            </a:r>
            <a:r>
              <a:rPr lang="ru-RU" dirty="0"/>
              <a:t>_ своего родителя. Можно было бы объявить класс </a:t>
            </a:r>
            <a:r>
              <a:rPr lang="ru-RU" dirty="0" err="1"/>
              <a:t>Worker</a:t>
            </a:r>
            <a:r>
              <a:rPr lang="ru-RU" dirty="0"/>
              <a:t> другом класса </a:t>
            </a:r>
            <a:r>
              <a:rPr lang="ru-RU" dirty="0" err="1"/>
              <a:t>Person</a:t>
            </a:r>
            <a:r>
              <a:rPr lang="ru-RU" dirty="0"/>
              <a:t>, но это даст Рабочему доступ ко всем приватным полям Человека, а не только к </a:t>
            </a:r>
            <a:r>
              <a:rPr lang="ru-RU" dirty="0" err="1"/>
              <a:t>satisfaction</a:t>
            </a:r>
            <a:r>
              <a:rPr lang="ru-RU" dirty="0"/>
              <a:t>_. Кроме того, придётся каждый раз вносить изменения в класс </a:t>
            </a:r>
            <a:r>
              <a:rPr lang="ru-RU" dirty="0" err="1"/>
              <a:t>Person</a:t>
            </a:r>
            <a:r>
              <a:rPr lang="ru-RU" dirty="0"/>
              <a:t>, если другие его наследники тоже захотят изменять уровень удовлетворённости.</a:t>
            </a:r>
          </a:p>
          <a:p>
            <a:r>
              <a:rPr lang="ru-RU" dirty="0"/>
              <a:t>В C++ есть ещё один спецификатор доступа, {{</a:t>
            </a:r>
            <a:r>
              <a:rPr lang="ru-RU" dirty="0" err="1"/>
              <a:t>protected</a:t>
            </a:r>
            <a:r>
              <a:rPr lang="ru-RU" dirty="0"/>
              <a:t> }}[</a:t>
            </a:r>
            <a:r>
              <a:rPr lang="ru-RU" dirty="0" err="1"/>
              <a:t>be_translate_cpp_protected</a:t>
            </a:r>
            <a:r>
              <a:rPr lang="ru-RU" dirty="0"/>
              <a:t>], который обретает смысл при использовании наследования. Данные и методы, объявленные с этим спецификатором, становятся доступны не только самому классу, но и его наследникам. Остальной код к ним доступа не имеет.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5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::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объявить защищённым, оно станет доступно дочернему классу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Worker</a:t>
            </a:r>
            <a:r>
              <a:rPr lang="ru-RU" dirty="0"/>
              <a:t>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Сделав поле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satisfaction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_</a:t>
            </a:r>
            <a:r>
              <a:rPr lang="ru-RU" dirty="0"/>
              <a:t> защищённым, мы слегка нарушили инкапсуляцию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 — к состоянию Человека кроме него самого теперь имеют доступ его наследники. Если в будущем вы захотите от этого поля избавиться или изменить его тип, потребуется внести изменения во все подклассы, которые с этим полем напрямую взаимодействуют.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26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защищённые данные и методы помечаются символом #: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4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не единственный пользователь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Person</a:t>
            </a:r>
            <a:r>
              <a:rPr lang="ru-RU" dirty="0"/>
              <a:t>, </a:t>
            </a:r>
            <a:r>
              <a:rPr lang="ru-RU" dirty="0">
                <a:effectLst/>
              </a:rPr>
              <a:t>лучше сделать члены-данные базового класса</a:t>
            </a:r>
            <a:r>
              <a:rPr lang="ru-RU" dirty="0"/>
              <a:t> приватными и для доступа к состоянию использовать защищённые </a:t>
            </a:r>
            <a:r>
              <a:rPr lang="ru-RU" dirty="0" err="1"/>
              <a:t>set</a:t>
            </a:r>
            <a:r>
              <a:rPr lang="ru-RU" dirty="0"/>
              <a:t>-методы. Так будет легче защитить код дочерних классов от возможных изменений базового класса: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96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Особое применение в C++ имеет защищённый конструктор. Этот конструктор будет доступен лишь классам-наследникам, поэтому</a:t>
            </a:r>
            <a:r>
              <a:rPr lang="ru-RU" dirty="0">
                <a:effectLst/>
              </a:rPr>
              <a:t>,</a:t>
            </a:r>
            <a:r>
              <a:rPr lang="ru-RU" dirty="0"/>
              <a:t> используя его, создать экземпляр класса не получится. Объявив конструкторы родительского класса защищёнными, можно запретить создание экземпляров этого класса и вместо этого создавать экземпляры его классов-наследников.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2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не имеет особого смысла создавать в программе экземпляры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, так как этот класс представляет из себя слишком абстрактную сущность. Объявив конструктор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защищённым, в программе можно будет создавать лишь экземпляры конкретных фигур, таких как окружности и прямоугольники: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0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C++ для удаления объектов, которые созданы в динамической памяти с использованием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new</a:t>
            </a:r>
            <a:r>
              <a:rPr lang="ru-RU" dirty="0"/>
              <a:t>, служит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. Помимо освобождения памяти, занимаемой объектом, он предварительно выполняет вызов деструктора удаляемого объекта:</a:t>
            </a:r>
          </a:p>
          <a:p>
            <a:endParaRPr lang="en-US" dirty="0"/>
          </a:p>
          <a:p>
            <a:r>
              <a:rPr lang="ru-RU" dirty="0"/>
              <a:t>При публичном наследовании указатели и ссылки на дочерние классы могут приводиться к указателям и ссылкам на класс-родитель. Это даёт возможность единообразно взаимодействовать с подклассами, используя ссылку или указатель на их общего родителя: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119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❌Программа упадёт.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❌Объект </a:t>
            </a:r>
            <a:r>
              <a:rPr lang="ru-RU" dirty="0" err="1"/>
              <a:t>Circle</a:t>
            </a:r>
            <a:r>
              <a:rPr lang="ru-RU" dirty="0"/>
              <a:t> будет удалён без проблем.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❌Вызовется только деструктор класса </a:t>
            </a:r>
            <a:r>
              <a:rPr lang="ru-RU" dirty="0" err="1"/>
              <a:t>Shape</a:t>
            </a:r>
            <a:r>
              <a:rPr lang="ru-RU" dirty="0"/>
              <a:t>, а деструктор </a:t>
            </a:r>
            <a:r>
              <a:rPr lang="ru-RU" dirty="0" err="1"/>
              <a:t>Circle</a:t>
            </a:r>
            <a:r>
              <a:rPr lang="ru-RU" dirty="0"/>
              <a:t> вызван не будет.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✅Надо смотреть, как объявлен деструктор класса </a:t>
            </a:r>
            <a:r>
              <a:rPr lang="ru-RU" dirty="0" err="1"/>
              <a:t>Shape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Ответ на этот вопрос зависит от того, какой у класса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Shape</a:t>
            </a:r>
            <a:r>
              <a:rPr lang="ru-RU" dirty="0"/>
              <a:t> деструктор: виртуальный или </a:t>
            </a:r>
            <a:r>
              <a:rPr lang="ru-RU" dirty="0" err="1"/>
              <a:t>невиртуальный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6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0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оператор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удаляет экземпляр класса-наследника через указатель на родительский класс, деструктор родителя должен быть виртуальным. В противном случае вызов оператора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delete</a:t>
            </a:r>
            <a:r>
              <a:rPr lang="ru-RU" dirty="0"/>
              <a:t> вызовет неопределённое поведение: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75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умолчанию деструкторы, как и методы класса, </a:t>
            </a:r>
            <a:r>
              <a:rPr lang="ru-RU" dirty="0" err="1"/>
              <a:t>невиртуальные</a:t>
            </a:r>
            <a:r>
              <a:rPr lang="ru-RU" dirty="0"/>
              <a:t>. Это нужно, чтобы минимизировать накладные расходы при разрушении объекта или свести их к нулю, когда полями объекта будут типы с тривиальным деструктором. Тривиальный деструктор — деструктор, который не выполняет никаких действий.</a:t>
            </a:r>
          </a:p>
          <a:p>
            <a:r>
              <a:rPr lang="ru-RU" dirty="0"/>
              <a:t>Практически всегда стоит объявлять деструктор базового класса публичным и виртуальным. Это позволит избежать проблем при удалении его наследников через указатель на базовый класс, например</a:t>
            </a:r>
            <a:r>
              <a:rPr lang="ru-RU" dirty="0">
                <a:effectLst/>
              </a:rPr>
              <a:t> </a:t>
            </a:r>
            <a:r>
              <a:rPr lang="ru-RU" dirty="0"/>
              <a:t>когда в контейнере хранятся умные указатели на базовый класс иерархии.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86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2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4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Предельный случай абстрактного класса в C++ — это интерфейс, класс без членов-данных. Все его методы — чисто виртуальные.</a:t>
            </a:r>
          </a:p>
          <a:p>
            <a:r>
              <a:rPr lang="ru-RU" dirty="0"/>
              <a:t>Интерфейс не имеет ни состояния, ни поведения, поэтому на первый взгляд он может показаться бесполезным. На деле же это совсем не так. Интерфейс задаёт набор методов, которые должны быть у объекта, чтобы с ним взаимодействовать. Фактически интерфейс описывает протокол для работы с объектом, не конкретизируя, какой это должен быть объект.</a:t>
            </a:r>
          </a:p>
          <a:p>
            <a:r>
              <a:rPr lang="ru-RU" dirty="0"/>
              <a:t>В качестве аналогии интерфейса из реального мира можно привести интерфейс USB для подключения различных периферийных устройств к вычислительной технике. Требования к разъёмам и протоколам передачи данных стандартизованы, что позволяет соединять друг с другом устройства разных производителей. В отсутствие стандартизации мы оказались бы в ситуации, когда устройства разных производителей несовместимы.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5637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диаграмме классов интерфейсы отображаются подобно классам, с уточняющей пометкой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&lt;&lt;Interface&gt;&gt;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704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для примера два интерфейса: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>
                <a:effectLst/>
              </a:rPr>
              <a:t>.</a:t>
            </a:r>
            <a:r>
              <a:rPr lang="ru-RU" dirty="0"/>
              <a:t>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объявляет набор методов для рисования графических примитивов, таких как отрезки прямых, кривые и эллипсы.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объявляет метод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</a:t>
            </a:r>
            <a:r>
              <a:rPr lang="ru-RU" dirty="0"/>
              <a:t> для рисования объекта на графическом устройстве,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</a:t>
            </a:r>
          </a:p>
          <a:p>
            <a:r>
              <a:rPr lang="ru-RU" dirty="0"/>
              <a:t>Интерфейсы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и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 можно сравнить с «материнским» и «‎отцовским» разъёмами стандарта USB. В любое устройство с «материнским» разъёмом можно вставить устройство с «‎отцовским» разъёмом. Точно так же любой объект, реализующий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, сможет рисовать своё изображение на любом объекте, реализующем интерфейс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Graphics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83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класс X, унаследованный от интерфейса Y, говорят: класс X реализует интерфейс Y.</a:t>
            </a:r>
          </a:p>
          <a:p>
            <a:r>
              <a:rPr lang="ru-RU" dirty="0"/>
              <a:t>Класс, наследующийся от </a:t>
            </a:r>
            <a:r>
              <a:rPr lang="ru-RU" dirty="0" err="1"/>
              <a:t>Drawable</a:t>
            </a:r>
            <a:r>
              <a:rPr lang="ru-RU" dirty="0"/>
              <a:t>, должен реализовать метод </a:t>
            </a:r>
            <a:r>
              <a:rPr lang="ru-RU" dirty="0" err="1"/>
              <a:t>Draw</a:t>
            </a:r>
            <a:r>
              <a:rPr lang="ru-RU" dirty="0"/>
              <a:t>, чтобы, используя переданный интерфейс Graphics, нарисовать своё изображение. Если этого не сделать, класс-наследник будет абстрактным. Иногда это то, что нужно. Например, объявив Фигуру объектом, который можно нарисовать, и не реализовав в ней метод </a:t>
            </a:r>
            <a:r>
              <a:rPr lang="ru-RU" dirty="0" err="1"/>
              <a:t>Draw</a:t>
            </a:r>
            <a:r>
              <a:rPr lang="ru-RU" dirty="0"/>
              <a:t>, потребуем от всех конкретных классов-наследников Фигуры реализовать этот метод: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0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диаграмме классов отношение между интерфейсом и реализующим его классом обозначается пунктирной линией с треугольным наконечником, направленным к интерфейсу. Почти как при наследовании, только линия пунктирная:</a:t>
            </a:r>
          </a:p>
          <a:p>
            <a:r>
              <a:rPr lang="ru-RU" dirty="0"/>
              <a:t>Как видно из диаграммы, реализовывать интерфейс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Drawable</a:t>
            </a:r>
            <a:r>
              <a:rPr lang="ru-RU" dirty="0"/>
              <a:t> могут не только фигуры, но и любые другие классы. Например, к</a:t>
            </a:r>
            <a:r>
              <a:rPr lang="ru-RU" dirty="0">
                <a:effectLst/>
              </a:rPr>
              <a:t>отики</a:t>
            </a:r>
            <a:r>
              <a:rPr lang="ru-RU" dirty="0"/>
              <a:t>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75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 Graphics может иметь несколько реализаций,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BitmapGraphics</a:t>
            </a:r>
            <a:r>
              <a:rPr lang="ru-RU" dirty="0"/>
              <a:t> — класс, позволяющий рисовать на {{растровом изображении}}[be_theme2_lesson7_растровое изображение] в памяти компьютера. Полученное растровое изображение впоследствии можно сохранить в файл на диске.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Printer</a:t>
            </a:r>
            <a:r>
              <a:rPr lang="ru-RU" dirty="0"/>
              <a:t> — класс для вывода изображения на принтер. Сначала изображение строится в памяти компьютера, а затем выводится на печать вызовом отдельного метода Print.</a:t>
            </a:r>
          </a:p>
          <a:p>
            <a:r>
              <a:rPr lang="ru-RU" dirty="0"/>
              <a:t>Введённый интерфейс Graphics позволил абстрагироваться от различий между рисованием на растровом изображении и выводом изображения на принтер. Код, который использует интерфейс Graphics, может рисовать, используя любые объекты, которые реализуют этот интерфейс. Создав классы, реализующие методы интерфейса Graphics с применением распространённых графических библиотек, таких как OpenGL, Direct3D, </a:t>
            </a:r>
            <a:r>
              <a:rPr lang="ru-RU" dirty="0" err="1"/>
              <a:t>Vulkan</a:t>
            </a:r>
            <a:r>
              <a:rPr lang="ru-RU" dirty="0"/>
              <a:t> или Metal, код сможет использовать функциональность этих библиотек, но не привязываться ни к одной из них.</a:t>
            </a:r>
          </a:p>
          <a:p>
            <a:r>
              <a:rPr lang="ru-RU" dirty="0"/>
              <a:t>Интерфейс </a:t>
            </a:r>
            <a:r>
              <a:rPr lang="ru-RU" dirty="0" err="1"/>
              <a:t>Drawable</a:t>
            </a:r>
            <a:r>
              <a:rPr lang="ru-RU" dirty="0"/>
              <a:t> позволил унифицировать рисование объектов. Любой объект, который поддерживает этот интерфейс, можно нарисовать на любом графическом устройстве, реализующем </a:t>
            </a:r>
            <a:r>
              <a:rPr lang="ru-RU" dirty="0" err="1"/>
              <a:t>интерфейc</a:t>
            </a:r>
            <a:r>
              <a:rPr lang="ru-RU" dirty="0"/>
              <a:t> Graphics.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0970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Интерфейсы помогают наладить взаимодействие между объектами, у которых минимум информации друг о друге. Это позволяет создавать гибкие архитектуры. Работая с ними, можно заменять одни части программы без модификации других.</a:t>
            </a:r>
            <a:endParaRPr lang="en-US" dirty="0"/>
          </a:p>
          <a:p>
            <a:r>
              <a:rPr lang="ru-RU" dirty="0"/>
              <a:t>Помогают интерфейсы и при написании модульных тестов. Класс, который зависит от передаваемого извне интерфейса или абстрактного класса, легче протестировать, чем класс, зависящий от конкретных классов: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9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15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Пришли мыши к Сове: «Сова, ты старая и мудрая. Скажи, что нам сделать, чтобы коты перестали нас ловить и есть». Сова говорит им: «Мышки, станьте ёжиками. Если вы будете колючими, вас никто не съест!»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Обалдевшие от восторга мыши побежали домой, там опомнились и вернулись к сове. «Сова, расскажи, — а как нам стать ёжиками?». А Сова им в ответ: «Я решаю важные стратегические вопросы! С тактикой разбирайтесь сами!»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</a:t>
            </a:r>
            <a:r>
              <a:rPr lang="ru-RU" dirty="0" err="1"/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безопасно использовать только чтобы привести тип вверх по иерархии классов. Безопасно привести тип вниз по иерархии этим оператором можно, только если известно, что объект перед вами — это экземпляр нужного класса или его наследника. В противном случае попытка обратиться к объекту по ссылке или указателю несовместимого типа приведёт к неопределённому поведению.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функции </a:t>
            </a:r>
            <a:r>
              <a:rPr lang="ru-RU" dirty="0" err="1"/>
              <a:t>PlayWithAnimal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неизвестно, какого типа объект был передан в функцию, ведь она способна принять любого наследника </a:t>
            </a:r>
            <a:r>
              <a:rPr lang="ru-RU" dirty="0" err="1"/>
              <a:t>Animal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61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безопасного приведения типа в пределах иерархии классов служит оператор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language/dynamic_cast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отличие от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во время выполнения программы проверяет возможность преобразования, используя информацию о типе объекта. Такое преобразование выполняется медленнее, чем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 безопаснее.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 служебную информацию, хранящуюся в объекте, чтобы установить его тип и выполнить нужное преобразование. Исходный класс или структура должны иметь хотя бы одну виртуальную функцию. Достаточно будет даже виртуального деструктора.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приведении одного типа указателя к указателю другого типа возвращается ненулевой указатель, если преобразование типа возможно. В противном случае — нулевой: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11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преобразовывать не только указатели, но и ссылки. Так как в C++ нет понятия нулевой ссылки, при невозможности преобразования выбрасывается исключение 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bad_cast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Приведение типа ссылок с использованием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менее предпочтительно, чем приведение типа указателей. Исключения должны сигнализировать о внештатной ситуации, а не управлять выполнением программы.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выполнить над объектом действия, зависящие от его типа. Но везде, где возможно, отдавайте предпочтение полиморфизму и виртуальным методам. Это делает код более гибким и не нарушает инкапсуляцию.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рисования фигур можно использовать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вводя чисто виртуальный метод </a:t>
            </a:r>
            <a:r>
              <a:rPr lang="ru-RU" dirty="0" err="1"/>
              <a:t>Draw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базовом классе: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30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неудачное решение с точки зрения архитектуры. Публичное наследование подразумевает поддержку полиморфизма, и от функции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ожидается, что она способна принимать любых наследников класса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Создав новый класс-наследник </a:t>
            </a:r>
            <a:r>
              <a:rPr lang="ru-RU" dirty="0" err="1"/>
              <a:t>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легко забыть внести изменения в функцию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множество других мест, использующих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Из-за этого </a:t>
            </a:r>
            <a:r>
              <a:rPr lang="ru-RU" dirty="0" err="1"/>
              <a:t>DrawShape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работать неправильно, и в целом поддержка программы станет сложнее. Поэтому </a:t>
            </a:r>
            <a:r>
              <a:rPr lang="ru-RU" dirty="0" err="1"/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нежелательно использовать в библиотеках — пользователи библиотеки лишаются возможности наследоваться от библиотечных классов, ведь о них код библиотеки ничего не знает.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02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бывают ситуации, когда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полезен: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нет возможности добавить виртуальный метод в базовый класс. Например, из-за того, что это класс сторонней библиотеки. В таком случае вы можете использовать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выполнить приведение типа к нужным классам-наследникам и вызвать специфичные для них операции.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запросить у объекта нужный интерфейс и в случае успеха использовать 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60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на примере классов </a:t>
            </a:r>
            <a:r>
              <a:rPr lang="de-DE" dirty="0"/>
              <a:t>Cat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de-DE" dirty="0"/>
              <a:t>Fish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Рыбы и коты — животные (</a:t>
            </a:r>
            <a:r>
              <a:rPr lang="de-DE" dirty="0"/>
              <a:t>Animal</a:t>
            </a:r>
            <a:r>
              <a:rPr lang="ru-RU" dirty="0"/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их можно покормить. Кроме того, коты — существа, которые, в отличие от рыб, обладают методом </a:t>
            </a:r>
            <a:r>
              <a:rPr lang="de-DE" dirty="0" err="1"/>
              <a:t>Speak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Назовём интерфейс таких объектов </a:t>
            </a:r>
            <a:r>
              <a:rPr lang="de-DE" dirty="0" err="1"/>
              <a:t>Speakable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6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класс наследуется от нескольких классов, все его базовые классы перечисляются через запятую: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62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dirty="0" err="1"/>
              <a:t>Talk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ссылку на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 </a:t>
            </a:r>
            <a:r>
              <a:rPr lang="ru-RU" dirty="0" err="1"/>
              <a:t>Fish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унаследован от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не имеет оператора приведения к </a:t>
            </a:r>
            <a:r>
              <a:rPr lang="ru-RU" dirty="0" err="1"/>
              <a:t>Speakable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программа даже не скомпилируется.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программу, которая имеет дело с сущностями Программист и Рабочий, представленными классами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соответственно. Программисты владеют языками программирования, а рабочие — специальностями. И те и другие обладают именем, возрастом и полом: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Множественное наследование следует использовать аккуратно. В том числе чтобы не столкнуться с проблемой так называемого ромбовидного наследования. Оно возникает, когда родители производного класса имеют общего предка. Эта ситуация так называется, потому что иерархию классов похожа на ромб.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иллюстрации создадим класс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(сом), унаследованный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С архитектурной точки зрения так наследоваться неправильно: сом — это рыба, и к котам, кроме английского названия, никакого отношения не имеет. Но пример очень показательный.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в том, что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унаследовал функциональность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дважды — от кота и от рыбы. При вызове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возникает неоднозначность в том, как мы хотим покормить сома — как рыбу или как кота. Будто у него две пищеварительные системы. Если нас устраивает наличие у сома двух ртов, явно укажем, по какой ветке наследования хотим выполнить приведение типа: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404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 наличием у сома двух ртов ещё как-нибудь можно смириться, то рисование сома то как рыбы, то как кота выглядит совсем уж дико. В C++ для решения этой проблемы можно использовать виртуальное наследование. Классы-родители, имеющие общего предка, должны наследоваться от этого предка виртуально. В данном случае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должны виртуально наследоваться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`: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при наследовании от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будет иметь одну копию данных и методов их общих предков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Потребуется также явно переопределить методы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ведь родительские классы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реализовали их по-разному, и нужно устранить эту неоднозначность: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9282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получился вполне жизнеспособным. Его можно покормить и нарисовать. При этом он может ещё и поддержать беседу, жалобно мяукая:</a:t>
            </a:r>
          </a:p>
          <a:p>
            <a:endParaRPr lang="ru-RU" dirty="0"/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такой получился странный сом — дитя порочного союза родителей, имеющих общего предка. Инцест до добра не доводит.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с классом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CatFish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— искусственный. Обычно при множественном наследовании избегают ромбовидных иерархий классов. Виртуальное наследование применяется в тех редких случаях, когда нужно устранить описанные проблемы ромбовидной иерархии.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040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Встречаются примеры и в стандартной библиотеке. В частности, класс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::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basic_iostream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является родителем для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basic_stringstream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basic_fstream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 наследуется от классов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basic_istream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basic_ostream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 общего предка.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422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анализируете иерархии классов на предмет ромбовидного наследования, руководствуйтесь не геометрической формой иерархии, а наличием нескольких путей от класса-наследника до любого из его родителей.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показаны две похожие внешне диаграммы классов. На диаграмме слева существуют два пути от класса E до родительского класса A. На диаграмме справа классы Y и Z имеют только по одному пути до любого из своих родителей.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985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стандартный шаблонный класс, который в один момент времени хранит значение одного из заданных типов либо, в случае ошибки, не содержит значения. Список типов, которые может хранить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задаётся в его шаблонных параметрах.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9571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 возможных типов решений квадратного уравнения известен заранее. Поэтому можно объявить тип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использует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объединения типов:</a:t>
            </a:r>
          </a:p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en.cppreference.com/w/cpp/utility/variant/monostate"/>
              </a:rPr>
              <a:t>monostate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означает, что действительных корней нет.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хранит один действительный корень.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— хранит два действительных корня.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функцию </a:t>
            </a:r>
            <a:r>
              <a:rPr lang="ru-RU" dirty="0" err="1"/>
              <a:t>SolveQuadraticEquation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можно переписать так: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версия функции не использует динамическое выделение памяти ни явно, ни косвенно: функция возвращает результат по значению, а объекты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выделяют память в куче. </a:t>
            </a:r>
            <a:r>
              <a:rPr lang="ru-RU" dirty="0" err="1"/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занимает объём памяти, достаточный, чтобы вместить любой из своих шаблонных параметров плюс служебные данные о том, какой из типов в данный момент хранится.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типа </a:t>
            </a:r>
            <a:r>
              <a:rPr lang="ru-RU" dirty="0" err="1"/>
              <a:t>Solution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составляет 24 байта: 16 байт достаточно для хранения типа </a:t>
            </a:r>
            <a:r>
              <a:rPr lang="ru-RU" dirty="0" err="1"/>
              <a:t>pair</a:t>
            </a:r>
            <a:r>
              <a:rPr lang="ru-RU" dirty="0"/>
              <a:t>&lt;</a:t>
            </a:r>
            <a:r>
              <a:rPr lang="ru-RU" dirty="0" err="1"/>
              <a:t>double,double</a:t>
            </a:r>
            <a:r>
              <a:rPr lang="ru-RU" dirty="0"/>
              <a:t>&gt;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имеющего наибольший размер, плюс 8 байт на служебные данные и обеспечение нужного выравнивания.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984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программа решит квадратное уравнение, она должна вывести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stdout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результат, зависящий от типа значения, которое в данный момент хранится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классическое решение использовало для этих целей виртуальные методы, то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другой способ поддержки полиморфизма времени выполнения: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Создайте {{Посетитель}}[be_cpp_theme2_lesson9_посетитель] — класс или структуру с перегруженными операциями () для каждого типа, которые могут содержаться в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Название «Посетитель» связано с паттерном проектирования «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ru.wikipedia.org/wiki/%D0%9F%D0%BE%D1%81%D0%B5%D1%82%D0%B8%D1%82%D0%B5%D0%BB%D1%8C_(%D1%88%D0%B0%D0%B1%D0%BB%D0%BE%D0%BD_%D0%BF%D1%80%D0%BE%D0%B5%D0%BA%D1%82%D0%B8%D1%80%D0%BE%D0%B2%D0%B0%D0%BD%D0%B8%D1%8F)"/>
              </a:rPr>
              <a:t>Посетитель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Этот паттерн работает по схожему принципу.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Вызовите функцию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std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::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en.cppreference.com/w/cpp/utility/variant/visit"/>
              </a:rPr>
              <a:t>visit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передав в неё Посетителя и переменную типа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Эта функция вызовет операцию () Посетителя, принимающую тот тип, который в данный момент хранится внутри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455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код, который обрабатывает хранящееся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значение, выполняется Посетителем. В классическом решении класс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содержал бы метод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неотделимый от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ещё во время компиляции требует, чтобы Посетитель содержал операции `()`, способные принять все хранящиеся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типы. Если это не так, программа не скомпилируется: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63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примере </a:t>
            </a:r>
            <a:r>
              <a:rPr lang="ru-RU" dirty="0" err="1"/>
              <a:t>Programmer</a:t>
            </a:r>
            <a:r>
              <a:rPr lang="ru-RU" dirty="0"/>
              <a:t> и </a:t>
            </a:r>
            <a:r>
              <a:rPr lang="ru-RU" dirty="0" err="1"/>
              <a:t>Worker</a:t>
            </a:r>
            <a:r>
              <a:rPr lang="ru-RU" dirty="0"/>
              <a:t> имеют одинаковый набор данных и методов, которые есть у людей вне зависимости от их рода деятельности: имя, возраст, пол. В то же время представленные классы имеют специфичные для конкретных профессий данные и методы: программист владеет языками программирования, а рабочий — одной или несколькими специализациями.</a:t>
            </a:r>
          </a:p>
          <a:p>
            <a:r>
              <a:rPr lang="ru-RU" dirty="0"/>
              <a:t>При попытке установить, как друг с другом связаны Программист и Рабочий, выяснится, что знакомые вам виды отношений к ним не подходят. Эти классы друг с другом никак не связаны. Кроме того, есть потребность добавить ещё одну сущность, обобщающую Программистов и Рабочих. И такой сущностью является класс {{</a:t>
            </a:r>
            <a:r>
              <a:rPr lang="ru-RU" dirty="0" err="1"/>
              <a:t>Person</a:t>
            </a:r>
            <a:r>
              <a:rPr lang="ru-RU" dirty="0"/>
              <a:t>}}[</a:t>
            </a:r>
            <a:r>
              <a:rPr lang="ru-RU" dirty="0" err="1"/>
              <a:t>be_translate_cpp_person</a:t>
            </a:r>
            <a:r>
              <a:rPr lang="ru-RU" dirty="0"/>
              <a:t>].</a:t>
            </a:r>
          </a:p>
          <a:p>
            <a:r>
              <a:rPr lang="ru-RU" dirty="0"/>
              <a:t>Здесь мы сталкиваемся с новым видом отношений между классами — «является». И рабочий, и программист «являются» людьми. Всё, что верно для людей, верно и для рабочих, и для программистов. У людей есть имя, пол и возраст. Рабочий и программист сохраняют эти свойства, добавляя к ним свои данные и методы.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409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добавить новое действие над корнями, в классическом решении потребовалось бы добавить новый виртуальный метод в базовый класс, а здесь нужно создать нового Посетителя. Так действия  изолируются друг от друга.</a:t>
            </a:r>
          </a:p>
          <a:p>
            <a:b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иллюстрирует структура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GreatestRootGetter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которая находит значение наибольшего из корней квадратного уравнения: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945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Класс-посетитель может обладать состоянием и использовать его в своей работе. Например, вместо вывода корней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Посетитель может выводить их в поток вывода, на который ссылается одно из его полей: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338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Обработать значение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можно, не создавая класс-посетитель. Для этого вместо Посетителя передайте универсальную — или обобщённую — лямбда-функцию. Она принимает параметр типа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 В следующем примере печать корней уравнения выполняется функциями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PrintRoots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вызываемыми из такой лямбда-функции: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452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обойтись вообще без посетителей и функции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когда достаточно обработать некоторые частные случаи: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76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Позволяет передавать объекты по значению без динамического выделения памяти;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Облегчает добавление новых «методов» — вы просто создаёте структуру или класс с перегруженными операциями `()`;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Нет необходимости вводить базовый класс.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позволяет объединять не связанные друг с другом классы и примитивные типы данных;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небольшом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функцией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могут быть ниже, чем при использовании виртуальных функций.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2034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Типы, объединяемые в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должны быть известны на этапе компиляции. Поэтому с ним не получится создать систему подключаемых модулей, которые ещё называются плагинами. С использованием наследования система, поддерживающая расширение, просто объявляет интерфейсы, а классы плагинов эти интерфейсы реализуют.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Затрудняется добавление новых типов, так как это означает изменение сигнатуры типа, основанного на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и требует модификации всех посетителей.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Неэффективное использование памяти, когда размеры типов сильно различаются. Если один из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занимает четыре байта, а другой — 100, итоговый тип будет иметь размер не менее 100 байт.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Для каждой операции требуется создать отдельного Посетителя. Без должного контроля эти посетители будут разбросаны по различным файлам программы.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Передача параметров Посетителю требует 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бо́льших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усилий по сравнению с обычными методами, так как функция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не предоставляет для этого никаких средств.</a:t>
            </a:r>
          </a:p>
          <a:p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При большом количестве типов внутри `</a:t>
            </a:r>
            <a:r>
              <a:rPr lang="ru-RU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затраты на вызов нужной операции Посетителя могут быть выше, чем затраты на вызов виртуального метода.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8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C++ и многих других языках программирования для выражения отношения «является» используется наследование. Механизм наследования создаёт новый класс не с нуля, а на основе уже существующего класса. Новый класс сохраняет данные и поведение родительского класса. За счёт этого обеспечивается повторное использование кода.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7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Наследование вводит следующие концепции: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Класс-родитель (класс-предок, родительский класс, предок, суперкласс, родитель) — класс, от которого наследуются другие классы.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Класс-потомок (класс-наследник, дочерний класс, потомок, подкласс) — класс, определённый через наследование.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Базовый класс — класс, находящийся на вершине иерархии наследования, то есть не определённый через наследование. Любой </a:t>
            </a:r>
            <a:r>
              <a:rPr lang="ru-RU" dirty="0" err="1"/>
              <a:t>небазовый</a:t>
            </a:r>
            <a:r>
              <a:rPr lang="ru-RU" dirty="0"/>
              <a:t> класс является классом-потомком.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Иерархия наследования (иерархия классов) — структура, отражающая связи родителей и потомков. В простейшем случае представляет из себя дерево, узлами которого будут классы.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27560-579B-482E-BED7-036450DE180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7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2532-C511-499F-B20B-C4296B5B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BA75-1214-4911-9143-C76E3B80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529E-8784-4BF0-9E19-938FB42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57E5-E312-4270-946F-761894F2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FA0B-5E8C-481D-82A1-51E152AB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8A3B-7C34-4DFB-BFB7-05C7C03C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6A329-F0A4-4F7A-BA38-55CA070B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4F3A5-A637-4BF3-B06E-660DB52A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DAE2-13CA-4A47-97A1-05C56143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55EE-0902-4AE0-B75D-6550885A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6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E7498-4D89-4FC3-972E-4B529A65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A8B3-62B9-4AD8-9721-4E7C6A780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E11C-50E8-4F2D-AFB5-2A685E58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CCFF-2F95-4C33-ADA1-5F19E24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217-9DB0-438B-A354-B78FC2B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6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424-4EBE-4ED6-9B70-DCDB8482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DD2D-D1BC-41AF-9B32-5F0D03E8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30D-16A1-47A5-A825-11B72C98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800CB-3EC8-48B0-BA19-A210E8CC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64F2-FF8B-4065-B53A-C105383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8461-9624-47C1-AE9F-662E8582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9DD4-C0F4-49E0-9065-966622EC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C22D-4151-4A8E-B0AF-44C2E70A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6658-2615-4593-9A91-3323266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D426-ECF1-4356-9E8C-2BBA7CEB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1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74CE-242C-4646-857C-2DB187F8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F14E-F5A4-4560-A705-7078B344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BA41-CA68-4565-8AD8-92AAE8BB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DB56-F64A-4ACC-A455-B045DC7A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E2E3-4731-4932-8BF4-3019C121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A8E3F-056B-4EEA-92F2-DAFD52B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E1A-2F5A-4AB0-9DAC-255406D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D7B1-45A5-4457-9AE3-04DAFBD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39A6-4DD4-4931-BBCA-23FF69C4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D757C-FD42-48F6-A917-2DB16AE3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84748-281C-4E55-A90A-62AB98F8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B8341-ADB6-4A99-8526-8D97313F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831C7-D994-4E41-A0FA-F1918916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6211F-972A-4B15-A66D-7BAFFF69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7492-BF0B-4461-AF75-B13F8F9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0A3E-C9E9-4B69-AD9C-E9BC70AE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C55D-442A-46CC-B791-87FBB47D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88F4-81CD-4DF0-BFF1-C12255F9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12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ABC90-883C-48AB-87A3-0385DE3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F4680-69F1-4DCF-B900-4D9E8F0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5A06-5586-48C7-BBE8-0DD72CA7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796C-7FC7-42CC-8EAD-CA44D6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85DD-65B8-4B82-9728-6AFE0F5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17334-F068-436D-89CA-C6F3F092C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D34B-E25C-43F7-AB74-E9794EB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B894-11E5-41FB-8E9E-860FC401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B222C-44B7-41F1-A976-67D84E4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A1F-49FC-4600-8DAD-3DC92B4F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6FE03-4A48-4427-B038-33D5F3B1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2A03-EC1E-4B89-A45F-2D77561C7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AE4F-1145-4A30-A3BD-7454A970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19A13-369A-4155-9AFC-1EC69B3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D14F-27C2-4523-A016-FDDB53DE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4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CCA17-030D-4453-B961-6A7D1124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426F8-3B7B-4B0E-B72C-F1D36948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E7E-07EB-46C7-8ADA-A0C48FA8B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695D-E29F-4217-BF3F-92DE0C88D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A3F6-D12D-456A-9D6E-62D3FB2B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8955-9F71-4E77-B108-B5F82C6F0A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1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160678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3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E1E0E-95F5-4E0D-AA80-B116252F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FA9-0F20-4A56-A0C8-359483F4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Класс-родитель</a:t>
            </a:r>
            <a:r>
              <a:rPr lang="ru-RU" dirty="0"/>
              <a:t> – класс, от которого наследуются другие классы</a:t>
            </a:r>
          </a:p>
          <a:p>
            <a:r>
              <a:rPr lang="ru-RU" b="1" dirty="0"/>
              <a:t>Класс-потомок</a:t>
            </a:r>
            <a:r>
              <a:rPr lang="ru-RU" dirty="0"/>
              <a:t> – класс, определённый через наследование</a:t>
            </a:r>
          </a:p>
          <a:p>
            <a:r>
              <a:rPr lang="ru-RU" b="1" dirty="0"/>
              <a:t>Базовый класс</a:t>
            </a:r>
            <a:r>
              <a:rPr lang="ru-RU" dirty="0"/>
              <a:t> – класс, находящийся на вершине иерархии наследования</a:t>
            </a:r>
          </a:p>
          <a:p>
            <a:pPr lvl="1"/>
            <a:r>
              <a:rPr lang="ru-RU" dirty="0"/>
              <a:t>Класс, не определённый через наследование</a:t>
            </a:r>
          </a:p>
          <a:p>
            <a:pPr lvl="1"/>
            <a:r>
              <a:rPr lang="ru-RU" dirty="0"/>
              <a:t>Любой </a:t>
            </a:r>
            <a:r>
              <a:rPr lang="ru-RU" dirty="0" err="1"/>
              <a:t>небазовый</a:t>
            </a:r>
            <a:r>
              <a:rPr lang="ru-RU" dirty="0"/>
              <a:t> класс – класс-потомок</a:t>
            </a:r>
          </a:p>
          <a:p>
            <a:r>
              <a:rPr lang="ru-RU" b="1" dirty="0"/>
              <a:t>Иерархия наследования</a:t>
            </a:r>
            <a:r>
              <a:rPr lang="ru-RU" dirty="0"/>
              <a:t> – структура, отражающая связи родителей и потомков</a:t>
            </a:r>
          </a:p>
          <a:p>
            <a:pPr lvl="1"/>
            <a:r>
              <a:rPr lang="ru-RU" dirty="0"/>
              <a:t>В простейшем случае – дерево. Узлы – потомки, корень – базовый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31911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61512-5428-9AFE-0FCC-B94482CB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41" y="0"/>
            <a:ext cx="803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6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интерфейсов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- это контракт, который обязуется выполнить любой класс, реализующий данный интерфейс</a:t>
            </a:r>
          </a:p>
          <a:p>
            <a:pPr lvl="1"/>
            <a:r>
              <a:rPr lang="ru-RU" dirty="0"/>
              <a:t>Интерфейс – один из вариантов обеспечения полиморфизма времени выполнения</a:t>
            </a:r>
          </a:p>
          <a:p>
            <a:r>
              <a:rPr lang="ru-RU" dirty="0"/>
              <a:t>Все классы, реализующие некоторый интерфейс, представлены внешне одинаково, но могут иметь разную реализацию</a:t>
            </a:r>
          </a:p>
          <a:p>
            <a:r>
              <a:rPr lang="ru-RU" dirty="0"/>
              <a:t>Достоинства интерфейсов</a:t>
            </a:r>
          </a:p>
          <a:p>
            <a:pPr lvl="1"/>
            <a:r>
              <a:rPr lang="ru-RU" dirty="0"/>
              <a:t>Устраняют зависимость от конкретных классов</a:t>
            </a:r>
          </a:p>
          <a:p>
            <a:pPr lvl="1"/>
            <a:r>
              <a:rPr lang="ru-RU" dirty="0"/>
              <a:t>Делают код более гибким</a:t>
            </a:r>
          </a:p>
          <a:p>
            <a:pPr lvl="1"/>
            <a:r>
              <a:rPr lang="ru-RU" dirty="0"/>
              <a:t>Облегчают тестирование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30E36-0C34-E74D-3E97-67489AF3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Упрощение тестирования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1BC62-58A4-7840-ED40-4F9FC16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78" y="1758058"/>
            <a:ext cx="7434244" cy="50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9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2D3-5D9E-4798-3586-9870487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Разрешённые типы связей интерфейса с другими сущностями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CA26-FEA4-2A3C-2C8D-876B5D38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1144"/>
            <a:ext cx="47720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548EF-9810-7967-72E2-5607F644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131144"/>
            <a:ext cx="3629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37772-5FEB-0A87-6117-586100D5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437112"/>
            <a:ext cx="17335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97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BA10-9D91-337B-2333-C42986D0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зависимостей с помощью диаграмм классов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1BD-48D5-C952-F834-F11CE3818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зависит от </a:t>
            </a:r>
            <a:r>
              <a:rPr lang="en-US" dirty="0"/>
              <a:t>B </a:t>
            </a:r>
            <a:r>
              <a:rPr lang="ru-RU" dirty="0"/>
              <a:t>и </a:t>
            </a:r>
            <a:r>
              <a:rPr lang="en-US" dirty="0"/>
              <a:t>C</a:t>
            </a:r>
          </a:p>
          <a:p>
            <a:r>
              <a:rPr lang="ru-RU" dirty="0"/>
              <a:t>С зависит от </a:t>
            </a:r>
            <a:r>
              <a:rPr lang="en-US" dirty="0"/>
              <a:t>B</a:t>
            </a:r>
          </a:p>
          <a:p>
            <a:r>
              <a:rPr lang="en-US" dirty="0"/>
              <a:t>E </a:t>
            </a:r>
            <a:r>
              <a:rPr lang="ru-RU" dirty="0"/>
              <a:t>зависит от </a:t>
            </a:r>
            <a:r>
              <a:rPr lang="en-US" dirty="0"/>
              <a:t>B, C </a:t>
            </a:r>
            <a:r>
              <a:rPr lang="ru-RU" dirty="0"/>
              <a:t>и </a:t>
            </a:r>
            <a:r>
              <a:rPr lang="en-US" dirty="0"/>
              <a:t>D</a:t>
            </a:r>
          </a:p>
          <a:p>
            <a:r>
              <a:rPr lang="en-US" dirty="0"/>
              <a:t>F </a:t>
            </a:r>
            <a:r>
              <a:rPr lang="ru-RU" dirty="0"/>
              <a:t>зависит от </a:t>
            </a:r>
            <a:r>
              <a:rPr lang="en-US" dirty="0"/>
              <a:t>D</a:t>
            </a:r>
          </a:p>
          <a:p>
            <a:r>
              <a:rPr lang="en-US" dirty="0"/>
              <a:t>main </a:t>
            </a:r>
            <a:r>
              <a:rPr lang="ru-RU" dirty="0"/>
              <a:t>напрямую зависит от </a:t>
            </a:r>
            <a:r>
              <a:rPr lang="en-US" dirty="0"/>
              <a:t>A, E </a:t>
            </a:r>
            <a:r>
              <a:rPr lang="ru-RU" dirty="0"/>
              <a:t>и </a:t>
            </a:r>
            <a:r>
              <a:rPr lang="en-US" dirty="0"/>
              <a:t>F</a:t>
            </a:r>
            <a:endParaRPr lang="ru-RU" dirty="0"/>
          </a:p>
          <a:p>
            <a:pPr lvl="1"/>
            <a:r>
              <a:rPr lang="ru-RU" dirty="0"/>
              <a:t>и косвенно от </a:t>
            </a:r>
            <a:r>
              <a:rPr lang="en-US" dirty="0"/>
              <a:t>C, B </a:t>
            </a:r>
            <a:r>
              <a:rPr lang="ru-RU" dirty="0"/>
              <a:t>и </a:t>
            </a:r>
            <a:r>
              <a:rPr lang="en-US" dirty="0"/>
              <a:t>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FECEF-1D30-A035-9366-8BD14428FA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2" y="1825625"/>
            <a:ext cx="46355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208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типов вверх и вниз по иерархии классов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Приведение типов в пределах иерархии классов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Приведение типов вверх по иерархии происходит неявно</a:t>
            </a:r>
          </a:p>
          <a:p>
            <a:pPr lvl="1"/>
            <a:r>
              <a:rPr lang="ru-RU" dirty="0"/>
              <a:t>Всякая собака является животным</a:t>
            </a:r>
          </a:p>
          <a:p>
            <a:pPr lvl="1"/>
            <a:r>
              <a:rPr lang="ru-RU" dirty="0"/>
              <a:t>Всякий ястреб является птицей</a:t>
            </a:r>
          </a:p>
          <a:p>
            <a:pPr lvl="1"/>
            <a:r>
              <a:rPr lang="ru-RU" dirty="0"/>
              <a:t>Исключение – ромбовидное множественное наследование</a:t>
            </a:r>
          </a:p>
          <a:p>
            <a:r>
              <a:rPr lang="ru-RU" dirty="0"/>
              <a:t>Приведение типов вниз по иерархии не всегда возможно </a:t>
            </a:r>
          </a:p>
          <a:p>
            <a:pPr lvl="1"/>
            <a:r>
              <a:rPr lang="ru-RU" dirty="0"/>
              <a:t>Не всякое млекопитающее – собака, но </a:t>
            </a:r>
            <a:r>
              <a:rPr lang="ru-RU" b="1" dirty="0"/>
              <a:t>некоторые млекопитающие</a:t>
            </a:r>
            <a:r>
              <a:rPr lang="ru-RU" dirty="0"/>
              <a:t> могут быть собаками</a:t>
            </a:r>
            <a:endParaRPr lang="en-US" dirty="0"/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для такого приведения типов используется  оператор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ru-RU" dirty="0"/>
              <a:t>Приведение типа между несвязанными классами иерархии недопустимо</a:t>
            </a:r>
          </a:p>
          <a:p>
            <a:pPr lvl="1"/>
            <a:r>
              <a:rPr lang="ru-RU" dirty="0"/>
              <a:t>Собаки не являются птицами</a:t>
            </a:r>
          </a:p>
          <a:p>
            <a:pPr lvl="1"/>
            <a:r>
              <a:rPr lang="ru-RU" dirty="0"/>
              <a:t>Кошка – не ястреб и не собака</a:t>
            </a:r>
          </a:p>
          <a:p>
            <a:pPr lvl="1"/>
            <a:r>
              <a:rPr lang="ru-RU" dirty="0"/>
              <a:t>Ястреб – не млекопитающее</a:t>
            </a: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1705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Стрелка вправо 9"/>
          <p:cNvSpPr/>
          <p:nvPr/>
        </p:nvSpPr>
        <p:spPr>
          <a:xfrm rot="18646238">
            <a:off x="7201015" y="2984156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4716862">
            <a:off x="9018093" y="3005290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7898053">
            <a:off x="6486633" y="4841545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5088686">
            <a:off x="7872794" y="4802617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15920615">
            <a:off x="9540333" y="4873048"/>
            <a:ext cx="842723" cy="2857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7701891">
            <a:off x="7484904" y="3085055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 rot="4175909">
            <a:off x="8699349" y="3156493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246473">
            <a:off x="9265209" y="4856452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4527670">
            <a:off x="7633229" y="4872867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6994494">
            <a:off x="6776743" y="4869894"/>
            <a:ext cx="842723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 rot="18728933">
            <a:off x="8794968" y="4908429"/>
            <a:ext cx="1000132" cy="20873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войная стрелка влево/вправо 28"/>
          <p:cNvSpPr/>
          <p:nvPr/>
        </p:nvSpPr>
        <p:spPr>
          <a:xfrm>
            <a:off x="8596330" y="4143380"/>
            <a:ext cx="642942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войная стрелка влево/вправо 29"/>
          <p:cNvSpPr/>
          <p:nvPr/>
        </p:nvSpPr>
        <p:spPr>
          <a:xfrm>
            <a:off x="7596199" y="5857892"/>
            <a:ext cx="492499" cy="21431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войная стрелка влево/вправо 30"/>
          <p:cNvSpPr/>
          <p:nvPr/>
        </p:nvSpPr>
        <p:spPr>
          <a:xfrm>
            <a:off x="9024958" y="5786455"/>
            <a:ext cx="428628" cy="21431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Двойная стрелка влево/вправо 31"/>
          <p:cNvSpPr/>
          <p:nvPr/>
        </p:nvSpPr>
        <p:spPr>
          <a:xfrm rot="2349474">
            <a:off x="8385644" y="4781618"/>
            <a:ext cx="1298291" cy="26781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DD4E9-8237-4DCC-8F9C-777DBAAE09F1}"/>
              </a:ext>
            </a:extLst>
          </p:cNvPr>
          <p:cNvSpPr/>
          <p:nvPr/>
        </p:nvSpPr>
        <p:spPr>
          <a:xfrm>
            <a:off x="47328" y="0"/>
            <a:ext cx="52565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health_ +=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song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sing_history_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push_back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(song));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vector&lt;string&gt; sing_history_;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C5233-C76D-41EE-A912-B4558BE41546}"/>
              </a:ext>
            </a:extLst>
          </p:cNvPr>
          <p:cNvSpPr/>
          <p:nvPr/>
        </p:nvSpPr>
        <p:spPr>
          <a:xfrm>
            <a:off x="5807968" y="0"/>
            <a:ext cx="63840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eats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cheese"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&amp;&gt;(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sings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songs"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"Jingle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Bells"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Yesterday"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Mouse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hedgehog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8F975D-BEDF-4033-A9E9-6878AF38C7B5}"/>
              </a:ext>
            </a:extLst>
          </p:cNvPr>
          <p:cNvSpPr/>
          <p:nvPr/>
        </p:nvSpPr>
        <p:spPr>
          <a:xfrm>
            <a:off x="6061596" y="5445224"/>
            <a:ext cx="42721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Выполняет </a:t>
            </a:r>
            <a:r>
              <a:rPr lang="ru-RU" b="1" dirty="0"/>
              <a:t>безопасное</a:t>
            </a:r>
            <a:r>
              <a:rPr lang="ru-RU" dirty="0"/>
              <a:t> приведение ссылки или указателя на один тип данных к другому</a:t>
            </a:r>
          </a:p>
          <a:p>
            <a:pPr lvl="1"/>
            <a:r>
              <a:rPr lang="ru-RU" dirty="0"/>
              <a:t>Возможность преобразования проверяется во время работы программы</a:t>
            </a:r>
          </a:p>
          <a:p>
            <a:pPr lvl="1"/>
            <a:r>
              <a:rPr lang="ru-RU" dirty="0"/>
              <a:t>При невозможности приведения типа будет возвращен нулевой указатель (при приведении типа указателя) или сгенерировано исключение типа </a:t>
            </a:r>
            <a:r>
              <a:rPr lang="en-US" dirty="0"/>
              <a:t>std::</a:t>
            </a:r>
            <a:r>
              <a:rPr lang="en-US" dirty="0" err="1"/>
              <a:t>bad_cast</a:t>
            </a:r>
            <a:r>
              <a:rPr lang="ru-RU" dirty="0"/>
              <a:t> (при приведении типа ссылки)</a:t>
            </a:r>
          </a:p>
          <a:p>
            <a:r>
              <a:rPr lang="ru-RU" dirty="0"/>
              <a:t>Для осуществления проверок времени выполнения используется информация о типах (</a:t>
            </a:r>
            <a:r>
              <a:rPr lang="en-US" dirty="0"/>
              <a:t>RTTI – Run-Time Type Information)</a:t>
            </a:r>
          </a:p>
          <a:p>
            <a:pPr lvl="1"/>
            <a:r>
              <a:rPr lang="en-US" dirty="0"/>
              <a:t>RTTI </a:t>
            </a:r>
            <a:r>
              <a:rPr lang="ru-RU" dirty="0"/>
              <a:t>требует, чтобы в классе имелся хотя бы один виртуальный метод (хотя бы деструктор)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F21C2E-518B-4465-909D-AE4CB87D2BC8}"/>
              </a:ext>
            </a:extLst>
          </p:cNvPr>
          <p:cNvSpPr/>
          <p:nvPr/>
        </p:nvSpPr>
        <p:spPr>
          <a:xfrm>
            <a:off x="335360" y="116632"/>
            <a:ext cx="866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(Mouse*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(Hedgehog*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&lt;Hedgehog*&gt;(&amp;animal))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Mouse mouse;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(mouse);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"---"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Hedgehog hedgehog;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(hedgehog);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14761-0BFA-438F-91F9-6972E2DA39EC}"/>
              </a:ext>
            </a:extLst>
          </p:cNvPr>
          <p:cNvSpPr/>
          <p:nvPr/>
        </p:nvSpPr>
        <p:spPr>
          <a:xfrm>
            <a:off x="7464152" y="5517232"/>
            <a:ext cx="374441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Mouse eats cheese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Hedgehog sings songs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7BE52F-8AB5-4948-9808-0AB69F595F77}"/>
              </a:ext>
            </a:extLst>
          </p:cNvPr>
          <p:cNvSpPr txBox="1"/>
          <p:nvPr/>
        </p:nvSpPr>
        <p:spPr>
          <a:xfrm>
            <a:off x="1524001" y="980728"/>
            <a:ext cx="536408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8F1D-46E3-4FCE-8F26-D73C3509FAFA}"/>
              </a:ext>
            </a:extLst>
          </p:cNvPr>
          <p:cNvSpPr txBox="1"/>
          <p:nvPr/>
        </p:nvSpPr>
        <p:spPr>
          <a:xfrm>
            <a:off x="6096000" y="321470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 = 1.0;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35F147-D045-4B66-BE05-1F8168A86AD5}"/>
              </a:ext>
            </a:extLst>
          </p:cNvPr>
          <p:cNvSpPr/>
          <p:nvPr/>
        </p:nvSpPr>
        <p:spPr>
          <a:xfrm>
            <a:off x="6023992" y="2852936"/>
            <a:ext cx="41764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886F1-6D06-464C-ADA0-9138FD3F11FD}"/>
              </a:ext>
            </a:extLst>
          </p:cNvPr>
          <p:cNvSpPr txBox="1"/>
          <p:nvPr/>
        </p:nvSpPr>
        <p:spPr>
          <a:xfrm>
            <a:off x="1524000" y="5315891"/>
            <a:ext cx="459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c.SetRadius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DC2DC-D196-4AD6-A771-2FD91D357E26}"/>
              </a:ext>
            </a:extLst>
          </p:cNvPr>
          <p:cNvSpPr/>
          <p:nvPr/>
        </p:nvSpPr>
        <p:spPr>
          <a:xfrm>
            <a:off x="335360" y="692696"/>
            <a:ext cx="113772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PlayWithAnimal2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При невозможности приведения ссылки к нужному типу 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оператор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dynaic_cast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выбросит исключение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bad_cast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Mouse&amp; mouse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&lt;Mouse&amp;&gt;(animal);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"Mouse eats cheese"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mouse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EatCheese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Hedgehog&amp; hedgehog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&lt;Hedgehog&amp;&gt;(animal);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"Hedgehog sings songs"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"Jingle Bells"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hedgehog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"Yesterday"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::bad_cast&amp;)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7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2000-6C6D-49D3-A62A-1C486926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Неудачное применение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0241A-4A6B-4883-9C98-5D9231CFF3AC}"/>
              </a:ext>
            </a:extLst>
          </p:cNvPr>
          <p:cNvSpPr/>
          <p:nvPr/>
        </p:nvSpPr>
        <p:spPr>
          <a:xfrm>
            <a:off x="838200" y="2492896"/>
            <a:ext cx="1051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Rectangle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... 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canvas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 r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Rectangle*&gt;(&amp;shape))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прямоугольник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r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 c =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Circle*&gt;(&amp;shape))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рисуем окружность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c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на холсте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canvas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332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злоупотребляйте использованием </a:t>
            </a:r>
            <a:r>
              <a:rPr lang="en-US" dirty="0" err="1"/>
              <a:t>dynamic_cast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делает код привязанным к конкретным классам и интерфейсам</a:t>
            </a:r>
            <a:endParaRPr lang="en-US" dirty="0"/>
          </a:p>
          <a:p>
            <a:pPr lvl="1"/>
            <a:r>
              <a:rPr lang="ru-RU" dirty="0"/>
              <a:t>При добавлении нового класса в иерархию</a:t>
            </a:r>
            <a:r>
              <a:rPr lang="en-US" dirty="0"/>
              <a:t> </a:t>
            </a:r>
            <a:r>
              <a:rPr lang="ru-RU" dirty="0"/>
              <a:t>потребуется провести ревизию всего кода, использующего </a:t>
            </a:r>
            <a:r>
              <a:rPr lang="en-US" b="1" dirty="0" err="1"/>
              <a:t>dynamic_cast</a:t>
            </a:r>
            <a:endParaRPr lang="ru-RU" b="1" dirty="0"/>
          </a:p>
          <a:p>
            <a:r>
              <a:rPr lang="en-US" dirty="0" err="1"/>
              <a:t>dynamic_cast</a:t>
            </a:r>
            <a:r>
              <a:rPr lang="en-US" dirty="0"/>
              <a:t> </a:t>
            </a:r>
            <a:r>
              <a:rPr lang="ru-RU" dirty="0"/>
              <a:t>медленно работает </a:t>
            </a:r>
          </a:p>
          <a:p>
            <a:r>
              <a:rPr lang="ru-RU" dirty="0"/>
              <a:t>Отдавайте предпочтение виртуальным функциям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777-40E1-471F-9B3B-DB2FB5ED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dynamic_cast</a:t>
            </a:r>
            <a:r>
              <a:rPr lang="ru-RU" dirty="0"/>
              <a:t> полезен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73A-1190-443D-A783-1926CC82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возможности сделать метод виртуальным</a:t>
            </a:r>
          </a:p>
          <a:p>
            <a:pPr lvl="1"/>
            <a:r>
              <a:rPr lang="ru-RU" dirty="0"/>
              <a:t>Например, в сторонней библиотеке</a:t>
            </a:r>
          </a:p>
          <a:p>
            <a:pPr lvl="1"/>
            <a:r>
              <a:rPr lang="ru-RU" dirty="0"/>
              <a:t>Приведите ссылку или указатель к конкретному классу оператором </a:t>
            </a:r>
            <a:r>
              <a:rPr lang="en-US" dirty="0" err="1"/>
              <a:t>dynamic_cast</a:t>
            </a:r>
            <a:r>
              <a:rPr lang="ru-RU" dirty="0"/>
              <a:t> и вызовите нужную операцию</a:t>
            </a:r>
          </a:p>
          <a:p>
            <a:r>
              <a:rPr lang="ru-RU" dirty="0"/>
              <a:t>Можно запросить нужный интерфейс у объекта и использовать его в случае успеха</a:t>
            </a:r>
          </a:p>
        </p:txBody>
      </p:sp>
    </p:spTree>
    <p:extLst>
      <p:ext uri="{BB962C8B-B14F-4D97-AF65-F5344CB8AC3E}">
        <p14:creationId xmlns:p14="http://schemas.microsoft.com/office/powerpoint/2010/main" val="13954789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Множественное наследование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Язык </a:t>
            </a:r>
            <a:r>
              <a:rPr lang="en-US" sz="2800" dirty="0"/>
              <a:t>C++ </a:t>
            </a:r>
            <a:r>
              <a:rPr lang="ru-RU" dirty="0"/>
              <a:t>поддерживает</a:t>
            </a:r>
            <a:r>
              <a:rPr lang="ru-RU" sz="2800" dirty="0"/>
              <a:t> наследование класса от более, чем одного базового класса</a:t>
            </a:r>
          </a:p>
          <a:p>
            <a:pPr lvl="1"/>
            <a:r>
              <a:rPr lang="ru-RU" dirty="0"/>
              <a:t>Такое наследование называют </a:t>
            </a:r>
            <a:r>
              <a:rPr lang="ru-RU" dirty="0">
                <a:solidFill>
                  <a:srgbClr val="FF0000"/>
                </a:solidFill>
              </a:rPr>
              <a:t>множественным</a:t>
            </a:r>
          </a:p>
          <a:p>
            <a:r>
              <a:rPr lang="ru-RU" sz="2800" dirty="0"/>
              <a:t>Порожденный класс обладает свойствами сразу нескольких родительских классов</a:t>
            </a:r>
          </a:p>
          <a:p>
            <a:pPr lvl="1"/>
            <a:r>
              <a:rPr lang="ru-RU" dirty="0"/>
              <a:t>Например, класс может реализовывать сразу несколько интерфейсов или использовать несколько реализаций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FBED-1642-4C68-8AF5-507E7636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множественного наследования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EEC83-8319-4B93-8891-81E3D48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494561" cy="46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F5852E-C63F-43C1-9220-EDF3B4A7109D}"/>
              </a:ext>
            </a:extLst>
          </p:cNvPr>
          <p:cNvSpPr/>
          <p:nvPr/>
        </p:nvSpPr>
        <p:spPr>
          <a:xfrm>
            <a:off x="119336" y="0"/>
            <a:ext cx="59766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~Speakable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~Animal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string_view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is eating 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food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++energy_;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energy_ =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B823E-903C-4002-9E38-051E3E71F8AD}"/>
              </a:ext>
            </a:extLst>
          </p:cNvPr>
          <p:cNvSpPr/>
          <p:nvPr/>
        </p:nvSpPr>
        <p:spPr>
          <a:xfrm>
            <a:off x="6096000" y="0"/>
            <a:ext cx="6096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"&gt;&lt;(((*&gt;"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"Meow-meow"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"(^w^)"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2CFD-EB41-46FE-B6B3-6C213E8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Рыб и кошек можно кормить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E28E-28C7-4EDC-8F83-40EB741E37D3}"/>
              </a:ext>
            </a:extLst>
          </p:cNvPr>
          <p:cNvSpPr/>
          <p:nvPr/>
        </p:nvSpPr>
        <p:spPr>
          <a:xfrm>
            <a:off x="838200" y="198884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"meat"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 кошка, и рыба — животные, поэтому их можно покормить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EA2CE-237E-4ED9-B060-A7B447EEFB81}"/>
              </a:ext>
            </a:extLst>
          </p:cNvPr>
          <p:cNvSpPr/>
          <p:nvPr/>
        </p:nvSpPr>
        <p:spPr>
          <a:xfrm>
            <a:off x="6600056" y="5820378"/>
            <a:ext cx="388843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225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3054-4FE8-435D-81E1-56ADD26C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кошкой можно поговорить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0479E-985C-4F1F-A07C-53B3DB51D701}"/>
              </a:ext>
            </a:extLst>
          </p:cNvPr>
          <p:cNvSpPr/>
          <p:nvPr/>
        </p:nvSpPr>
        <p:spPr>
          <a:xfrm>
            <a:off x="983432" y="270892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(cat);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C63C-CFFA-4B75-BB42-433E219C9A14}"/>
              </a:ext>
            </a:extLst>
          </p:cNvPr>
          <p:cNvSpPr/>
          <p:nvPr/>
        </p:nvSpPr>
        <p:spPr>
          <a:xfrm>
            <a:off x="6528048" y="5850810"/>
            <a:ext cx="38884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Meow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72F0AD-A5B3-4AA1-8E35-B3F293DD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4" y="2132857"/>
            <a:ext cx="9144000" cy="4646951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94055E-B301-425F-842E-92F6806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9440499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FC8-F851-402D-BD40-D65BF46D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если поговорить с рыбой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88E0C-92FB-4098-8853-B8EE7CFBDEA7}"/>
              </a:ext>
            </a:extLst>
          </p:cNvPr>
          <p:cNvSpPr/>
          <p:nvPr/>
        </p:nvSpPr>
        <p:spPr>
          <a:xfrm>
            <a:off x="840656" y="2132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speakable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Fish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(fish);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3E09E7C-A3BE-4C7B-A767-33CB0C831303}"/>
              </a:ext>
            </a:extLst>
          </p:cNvPr>
          <p:cNvSpPr/>
          <p:nvPr/>
        </p:nvSpPr>
        <p:spPr>
          <a:xfrm>
            <a:off x="1775520" y="4824116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ничего не выведет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078FA6-5E26-4CC8-AF7E-85B71D18DDBE}"/>
              </a:ext>
            </a:extLst>
          </p:cNvPr>
          <p:cNvSpPr/>
          <p:nvPr/>
        </p:nvSpPr>
        <p:spPr>
          <a:xfrm>
            <a:off x="6384032" y="482411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Будет неопределённое поведение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92F334-DF19-4906-818C-D929A8E923EC}"/>
              </a:ext>
            </a:extLst>
          </p:cNvPr>
          <p:cNvSpPr/>
          <p:nvPr/>
        </p:nvSpPr>
        <p:spPr>
          <a:xfrm>
            <a:off x="1775520" y="583222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Программа не скомпилируется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9F94EA6-667F-4824-B93F-6C59A3B2B760}"/>
              </a:ext>
            </a:extLst>
          </p:cNvPr>
          <p:cNvSpPr/>
          <p:nvPr/>
        </p:nvSpPr>
        <p:spPr>
          <a:xfrm>
            <a:off x="6384032" y="5805264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Выбросится исключение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49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8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6C-FCA6-4B51-8F69-B008EA8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Кошек и рыб можно рисовать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2F4-22C7-48C9-9F17-CDDFDFB9C585}"/>
              </a:ext>
            </a:extLst>
          </p:cNvPr>
          <p:cNvSpPr/>
          <p:nvPr/>
        </p:nvSpPr>
        <p:spPr>
          <a:xfrm>
            <a:off x="838200" y="1988839"/>
            <a:ext cx="10154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*&gt;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drawables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 drawable : drawables)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 cat;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Fish 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Рисование поддерживают и коты, и рыбы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::array&lt;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Drawable*,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picture{&amp;cat, &amp;fish};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DrawPicture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(picture);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B6DF4-4CC1-4D37-A2C1-6907FD0A57C1}"/>
              </a:ext>
            </a:extLst>
          </p:cNvPr>
          <p:cNvSpPr/>
          <p:nvPr/>
        </p:nvSpPr>
        <p:spPr>
          <a:xfrm>
            <a:off x="8184232" y="5959157"/>
            <a:ext cx="28083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(^w^)</a:t>
            </a:r>
          </a:p>
          <a:p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</a:rPr>
              <a:t>&gt;&lt;(((*&gt;</a:t>
            </a:r>
            <a:endParaRPr lang="de-DE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870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237-FE70-45B4-B743-C548DC87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Начинаются проблемы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24A88B-D7AE-48E9-A509-288E6474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77" y="1412776"/>
            <a:ext cx="6391019" cy="51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AACD7-72B6-4B98-8860-2F9391E7D0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5430823"/>
            <a:ext cx="1944216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57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D1B7-2C85-497C-BC1B-6F38A4DA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Сом не хочет кушать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50C8DE-B716-442A-93AC-DF180304CC19}"/>
              </a:ext>
            </a:extLst>
          </p:cNvPr>
          <p:cNvSpPr/>
          <p:nvPr/>
        </p:nvSpPr>
        <p:spPr>
          <a:xfrm>
            <a:off x="855103" y="1988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8317D-E962-4F68-BFA9-38B0C6EF8195}"/>
              </a:ext>
            </a:extLst>
          </p:cNvPr>
          <p:cNvSpPr/>
          <p:nvPr/>
        </p:nvSpPr>
        <p:spPr>
          <a:xfrm>
            <a:off x="3071664" y="4941168"/>
            <a:ext cx="871296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 In function 'int main()':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prog.cc:77:18: error: 'Animal' is an ambiguous base of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  77 |   Feed(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  |          ^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47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3BD2-49AF-451B-8D26-8D4CF098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Кормим сома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659D51-AD96-4F5C-82A0-C92C59F1A6A4}"/>
              </a:ext>
            </a:extLst>
          </p:cNvPr>
          <p:cNvSpPr/>
          <p:nvPr/>
        </p:nvSpPr>
        <p:spPr>
          <a:xfrm>
            <a:off x="838200" y="2204864"/>
            <a:ext cx="110904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CatFish cat_fish;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Кормим сома сначала как кота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&lt;Cat&amp;&gt;(cat_fish));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Затем кормим сома как рыбу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&lt;Fish&amp;&gt;(cat_fish));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Также можно явно указать, какой из методов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Eat()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нужно вызвать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"milk"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783C8-BE6B-44B9-B12A-4737F548C0F3}"/>
              </a:ext>
            </a:extLst>
          </p:cNvPr>
          <p:cNvSpPr/>
          <p:nvPr/>
        </p:nvSpPr>
        <p:spPr>
          <a:xfrm>
            <a:off x="6600056" y="5600377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 is eating milk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A1300-3824-41F7-A28E-D5D669E7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692696"/>
            <a:ext cx="3579364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26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F118-69E3-4399-B157-EB5984EF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виртуальное наследование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F172A-D496-44EF-A201-3F4C264450B4}"/>
              </a:ext>
            </a:extLst>
          </p:cNvPr>
          <p:cNvSpPr/>
          <p:nvPr/>
        </p:nvSpPr>
        <p:spPr>
          <a:xfrm>
            <a:off x="838200" y="1772816"/>
            <a:ext cx="110184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Speakable</a:t>
            </a:r>
            <a:endParaRPr lang="ru-RU" sz="1600" dirty="0">
              <a:solidFill>
                <a:srgbClr val="267F99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... };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Рисуем сома несколько иначе, чем рыбу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cout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"&gt;&lt;(((*){"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4D02BA-6613-418F-987F-D22FD620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20" y="1421822"/>
            <a:ext cx="58197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2A0-5ADD-4CDE-9A4E-BA962E0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всё в порядке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865C2-9301-4470-9295-253AFF254E6A}"/>
              </a:ext>
            </a:extLst>
          </p:cNvPr>
          <p:cNvSpPr/>
          <p:nvPr/>
        </p:nvSpPr>
        <p:spPr>
          <a:xfrm>
            <a:off x="911424" y="24847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Talk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cat_fish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1659-142F-4137-85BC-C73960A3CF27}"/>
              </a:ext>
            </a:extLst>
          </p:cNvPr>
          <p:cNvSpPr/>
          <p:nvPr/>
        </p:nvSpPr>
        <p:spPr>
          <a:xfrm>
            <a:off x="836307" y="5445224"/>
            <a:ext cx="381642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catfish is eating meat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Meow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Meow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&gt;&lt;(((*){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67598-B446-4346-AC93-C22F0569B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538746"/>
            <a:ext cx="1249805" cy="187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029D3-76C3-4A9F-969A-E8D0B42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36912"/>
            <a:ext cx="1103187" cy="158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07FEE-A2F6-4FF4-8ECF-14D03A45A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1698"/>
          <a:stretch/>
        </p:blipFill>
        <p:spPr>
          <a:xfrm>
            <a:off x="9912424" y="2695991"/>
            <a:ext cx="1103187" cy="160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42B63-530F-4719-B29E-D5172FE75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65125"/>
            <a:ext cx="1333645" cy="15771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D0D82-4340-499F-9975-8D5F4B010364}"/>
              </a:ext>
            </a:extLst>
          </p:cNvPr>
          <p:cNvCxnSpPr>
            <a:cxnSpLocks/>
            <a:stCxn id="17" idx="1"/>
            <a:endCxn id="12" idx="0"/>
          </p:cNvCxnSpPr>
          <p:nvPr/>
        </p:nvCxnSpPr>
        <p:spPr>
          <a:xfrm flipH="1">
            <a:off x="6935626" y="1153703"/>
            <a:ext cx="1248606" cy="1483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57052E-0991-42A5-83D7-F0F5DCE75EA8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9517877" y="1153703"/>
            <a:ext cx="946141" cy="154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BEFD35-1252-4295-AA0B-F9818F267DAA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6935626" y="4221088"/>
            <a:ext cx="1176598" cy="1253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8D9609-8A39-4DC0-8666-D5215DDDEDD2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flipH="1">
            <a:off x="9362029" y="4304884"/>
            <a:ext cx="1101989" cy="1169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AD5C-82E6-4675-ADFA-24FEFDD7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9E609-2957-47EC-A4A8-B4AA37AD5E01}"/>
              </a:ext>
            </a:extLst>
          </p:cNvPr>
          <p:cNvSpPr/>
          <p:nvPr/>
        </p:nvSpPr>
        <p:spPr>
          <a:xfrm>
            <a:off x="838200" y="227687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"CatFish: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"Animal:  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Animal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"Cat: 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"Fish:  "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&amp;&gt;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cat_fish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D4BFE-18EA-4971-BBAB-71885607227C}"/>
              </a:ext>
            </a:extLst>
          </p:cNvPr>
          <p:cNvSpPr/>
          <p:nvPr/>
        </p:nvSpPr>
        <p:spPr>
          <a:xfrm>
            <a:off x="1343472" y="5274488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CatFish</a:t>
            </a:r>
            <a:r>
              <a:rPr lang="ru-RU" dirty="0"/>
              <a:t>: 0x7ffd26e91530</a:t>
            </a:r>
          </a:p>
          <a:p>
            <a:r>
              <a:rPr lang="ru-RU" dirty="0" err="1"/>
              <a:t>Animal</a:t>
            </a:r>
            <a:r>
              <a:rPr lang="ru-RU" dirty="0"/>
              <a:t>:  0x7ffd26e91540</a:t>
            </a:r>
          </a:p>
          <a:p>
            <a:r>
              <a:rPr lang="ru-RU" dirty="0"/>
              <a:t>Cat:   0x7ffd26e91530</a:t>
            </a:r>
          </a:p>
          <a:p>
            <a:r>
              <a:rPr lang="ru-RU" dirty="0"/>
              <a:t>Fish:  0x7ffd26e91538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A8F9-309E-41CE-8DBE-0EF2F782A8E6}"/>
              </a:ext>
            </a:extLst>
          </p:cNvPr>
          <p:cNvSpPr/>
          <p:nvPr/>
        </p:nvSpPr>
        <p:spPr>
          <a:xfrm>
            <a:off x="6960096" y="479715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85693-01AB-4F25-9E1F-45C104863F84}"/>
              </a:ext>
            </a:extLst>
          </p:cNvPr>
          <p:cNvSpPr/>
          <p:nvPr/>
        </p:nvSpPr>
        <p:spPr>
          <a:xfrm>
            <a:off x="6960096" y="522920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AB332-8DEC-480F-A366-063A283A20F8}"/>
              </a:ext>
            </a:extLst>
          </p:cNvPr>
          <p:cNvSpPr/>
          <p:nvPr/>
        </p:nvSpPr>
        <p:spPr>
          <a:xfrm>
            <a:off x="6960096" y="565862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7199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Ограничения виртуального наследования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Классы-предки не могут одновременно переопределять одни и те же методы своего родителя</a:t>
            </a:r>
          </a:p>
          <a:p>
            <a:pPr lvl="1"/>
            <a:r>
              <a:rPr lang="ru-RU" dirty="0"/>
              <a:t>В нашем случае – нельзя переопределить метод </a:t>
            </a:r>
            <a:r>
              <a:rPr lang="en-US" dirty="0"/>
              <a:t>Draw</a:t>
            </a:r>
            <a:r>
              <a:rPr lang="ru-RU" dirty="0"/>
              <a:t>()</a:t>
            </a:r>
            <a:r>
              <a:rPr lang="en-US" dirty="0"/>
              <a:t> </a:t>
            </a:r>
            <a:r>
              <a:rPr lang="ru-RU" dirty="0"/>
              <a:t>одновременно и в  </a:t>
            </a:r>
            <a:r>
              <a:rPr lang="en-US" dirty="0"/>
              <a:t>Cat</a:t>
            </a:r>
            <a:r>
              <a:rPr lang="ru-RU" dirty="0"/>
              <a:t>, и в </a:t>
            </a:r>
            <a:r>
              <a:rPr lang="en-US" dirty="0"/>
              <a:t>Fish</a:t>
            </a:r>
            <a:r>
              <a:rPr lang="ru-RU" dirty="0"/>
              <a:t> – будет ошибка компиляции, но не переопределять в </a:t>
            </a:r>
            <a:r>
              <a:rPr lang="en-US" dirty="0" err="1"/>
              <a:t>CatFish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B8932-C121-40D0-B12E-34B928E07A23}"/>
              </a:ext>
            </a:extLst>
          </p:cNvPr>
          <p:cNvSpPr/>
          <p:nvPr/>
        </p:nvSpPr>
        <p:spPr>
          <a:xfrm>
            <a:off x="191344" y="40770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CatFish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Fish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"catfish"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Draw()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 cout &lt;&lt; "&gt;&lt;(((*){"sv &lt;&lt; endl;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5A5D-8865-4CC8-8A14-F1D61514C2E5}"/>
              </a:ext>
            </a:extLst>
          </p:cNvPr>
          <p:cNvSpPr/>
          <p:nvPr/>
        </p:nvSpPr>
        <p:spPr>
          <a:xfrm>
            <a:off x="5879976" y="3553852"/>
            <a:ext cx="612068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400" dirty="0"/>
              <a:t>prog.cc:57:7: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no</a:t>
            </a:r>
            <a:r>
              <a:rPr lang="ru-RU" sz="1400" dirty="0"/>
              <a:t> </a:t>
            </a:r>
            <a:r>
              <a:rPr lang="ru-RU" sz="1400" dirty="0" err="1"/>
              <a:t>unique</a:t>
            </a:r>
            <a:r>
              <a:rPr lang="ru-RU" sz="1400" dirty="0"/>
              <a:t> </a:t>
            </a:r>
            <a:r>
              <a:rPr lang="ru-RU" sz="1400" dirty="0" err="1"/>
              <a:t>final</a:t>
            </a:r>
            <a:r>
              <a:rPr lang="ru-RU" sz="1400" dirty="0"/>
              <a:t> </a:t>
            </a:r>
            <a:r>
              <a:rPr lang="ru-RU" sz="1400" dirty="0" err="1"/>
              <a:t>overrider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Drawable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 </a:t>
            </a:r>
            <a:r>
              <a:rPr lang="ru-RU" sz="1400" dirty="0" err="1"/>
              <a:t>in</a:t>
            </a:r>
            <a:r>
              <a:rPr lang="ru-RU" sz="1400" dirty="0"/>
              <a:t> '</a:t>
            </a:r>
            <a:r>
              <a:rPr lang="ru-RU" sz="1400" dirty="0" err="1"/>
              <a:t>CatFish</a:t>
            </a:r>
            <a:r>
              <a:rPr lang="ru-RU" sz="1400" dirty="0"/>
              <a:t>'</a:t>
            </a:r>
          </a:p>
          <a:p>
            <a:r>
              <a:rPr lang="ru-RU" sz="1400" dirty="0"/>
              <a:t>   57 | </a:t>
            </a:r>
            <a:r>
              <a:rPr lang="ru-RU" sz="1400" dirty="0" err="1"/>
              <a:t>class</a:t>
            </a:r>
            <a:r>
              <a:rPr lang="ru-RU" sz="1400" dirty="0"/>
              <a:t> </a:t>
            </a:r>
            <a:r>
              <a:rPr lang="ru-RU" sz="1400" dirty="0" err="1"/>
              <a:t>CatFish</a:t>
            </a:r>
            <a:r>
              <a:rPr lang="ru-RU" sz="1400" dirty="0"/>
              <a:t> :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Cat</a:t>
            </a:r>
            <a:r>
              <a:rPr lang="ru-RU" sz="1400" dirty="0"/>
              <a:t>, </a:t>
            </a:r>
            <a:r>
              <a:rPr lang="ru-RU" sz="1400" dirty="0" err="1"/>
              <a:t>public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 {</a:t>
            </a:r>
          </a:p>
          <a:p>
            <a:r>
              <a:rPr lang="ru-RU" sz="1400" dirty="0"/>
              <a:t>    |     ^~~~~~~</a:t>
            </a:r>
          </a:p>
          <a:p>
            <a:r>
              <a:rPr lang="ru-RU" sz="1400" dirty="0"/>
              <a:t>prog.cc: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function</a:t>
            </a:r>
            <a:r>
              <a:rPr lang="ru-RU" sz="1400" dirty="0"/>
              <a:t> '</a:t>
            </a:r>
            <a:r>
              <a:rPr lang="ru-RU" sz="1400" dirty="0" err="1"/>
              <a:t>int</a:t>
            </a:r>
            <a:r>
              <a:rPr lang="ru-RU" sz="1400" dirty="0"/>
              <a:t> </a:t>
            </a:r>
            <a:r>
              <a:rPr lang="ru-RU" sz="1400" dirty="0" err="1"/>
              <a:t>main</a:t>
            </a:r>
            <a:r>
              <a:rPr lang="ru-RU" sz="1400" dirty="0"/>
              <a:t>()':</a:t>
            </a:r>
          </a:p>
          <a:p>
            <a:r>
              <a:rPr lang="ru-RU" sz="1400" dirty="0"/>
              <a:t>prog.cc:88:14: </a:t>
            </a:r>
            <a:r>
              <a:rPr lang="ru-RU" sz="1400" dirty="0" err="1"/>
              <a:t>error</a:t>
            </a:r>
            <a:r>
              <a:rPr lang="ru-RU" sz="1400" dirty="0"/>
              <a:t>: </a:t>
            </a:r>
            <a:r>
              <a:rPr lang="ru-RU" sz="1400" dirty="0" err="1"/>
              <a:t>request</a:t>
            </a:r>
            <a:r>
              <a:rPr lang="ru-RU" sz="1400" dirty="0"/>
              <a:t> </a:t>
            </a:r>
            <a:r>
              <a:rPr lang="ru-RU" sz="1400" dirty="0" err="1"/>
              <a:t>for</a:t>
            </a:r>
            <a:r>
              <a:rPr lang="ru-RU" sz="1400" dirty="0"/>
              <a:t> </a:t>
            </a:r>
            <a:r>
              <a:rPr lang="ru-RU" sz="1400" dirty="0" err="1"/>
              <a:t>member</a:t>
            </a:r>
            <a:r>
              <a:rPr lang="ru-RU" sz="1400" dirty="0"/>
              <a:t> '</a:t>
            </a:r>
            <a:r>
              <a:rPr lang="ru-RU" sz="1400" dirty="0" err="1"/>
              <a:t>Draw</a:t>
            </a:r>
            <a:r>
              <a:rPr lang="ru-RU" sz="1400" dirty="0"/>
              <a:t>'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ambiguous</a:t>
            </a:r>
            <a:endParaRPr lang="ru-RU" sz="1400" dirty="0"/>
          </a:p>
          <a:p>
            <a:r>
              <a:rPr lang="ru-RU" sz="1400" dirty="0"/>
              <a:t>   88 |   cat_fish.Draw();</a:t>
            </a:r>
          </a:p>
          <a:p>
            <a:r>
              <a:rPr lang="ru-RU" sz="1400" dirty="0"/>
              <a:t>    |        ^~~~</a:t>
            </a:r>
          </a:p>
          <a:p>
            <a:r>
              <a:rPr lang="ru-RU" sz="1400" dirty="0"/>
              <a:t>prog.cc:38:10: </a:t>
            </a:r>
            <a:r>
              <a:rPr lang="ru-RU" sz="1400" dirty="0" err="1"/>
              <a:t>note</a:t>
            </a:r>
            <a:r>
              <a:rPr lang="ru-RU" sz="1400" dirty="0"/>
              <a:t>: </a:t>
            </a:r>
            <a:r>
              <a:rPr lang="ru-RU" sz="1400" dirty="0" err="1"/>
              <a:t>candidates</a:t>
            </a:r>
            <a:r>
              <a:rPr lang="ru-RU" sz="1400" dirty="0"/>
              <a:t> </a:t>
            </a:r>
            <a:r>
              <a:rPr lang="ru-RU" sz="1400" dirty="0" err="1"/>
              <a:t>are</a:t>
            </a:r>
            <a:r>
              <a:rPr lang="ru-RU" sz="1400" dirty="0"/>
              <a:t>: '</a:t>
            </a:r>
            <a:r>
              <a:rPr lang="ru-RU" sz="1400" dirty="0" err="1"/>
              <a:t>virtual</a:t>
            </a:r>
            <a:r>
              <a:rPr lang="ru-RU" sz="1400" dirty="0"/>
              <a:t> </a:t>
            </a:r>
            <a:r>
              <a:rPr lang="ru-RU" sz="1400" dirty="0" err="1"/>
              <a:t>void</a:t>
            </a:r>
            <a:r>
              <a:rPr lang="ru-RU" sz="1400" dirty="0"/>
              <a:t> </a:t>
            </a:r>
            <a:r>
              <a:rPr lang="ru-RU" sz="1400" dirty="0" err="1"/>
              <a:t>Fish</a:t>
            </a:r>
            <a:r>
              <a:rPr lang="ru-RU" sz="1400" dirty="0"/>
              <a:t>::</a:t>
            </a:r>
            <a:r>
              <a:rPr lang="ru-RU" sz="1400" dirty="0" err="1"/>
              <a:t>Draw</a:t>
            </a:r>
            <a:r>
              <a:rPr lang="ru-RU" sz="1400" dirty="0"/>
              <a:t>() </a:t>
            </a:r>
            <a:r>
              <a:rPr lang="ru-RU" sz="1400" dirty="0" err="1"/>
              <a:t>const</a:t>
            </a:r>
            <a:r>
              <a:rPr lang="ru-RU" sz="1400" dirty="0"/>
              <a:t>'</a:t>
            </a:r>
          </a:p>
          <a:p>
            <a:r>
              <a:rPr lang="ru-RU" sz="1400" dirty="0"/>
              <a:t>   38 |   void Draw() const override {</a:t>
            </a:r>
          </a:p>
          <a:p>
            <a:r>
              <a:rPr lang="ru-RU" sz="1400" dirty="0"/>
              <a:t>    |      ^~~~</a:t>
            </a:r>
          </a:p>
          <a:p>
            <a:r>
              <a:rPr lang="ru-RU" sz="1400" dirty="0"/>
              <a:t>prog.cc:49:10: note:         'virtual void Cat::Draw() const'</a:t>
            </a:r>
          </a:p>
          <a:p>
            <a:r>
              <a:rPr lang="ru-RU" sz="1400" dirty="0"/>
              <a:t>   49 |   void Draw() const override {</a:t>
            </a:r>
          </a:p>
          <a:p>
            <a:r>
              <a:rPr lang="ru-RU" sz="1400" dirty="0"/>
              <a:t>    |          ^~~~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B79-9DAA-4906-BED4-C328388A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наследование в стандартной библиотеке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79D23-09FE-43FD-8A09-CB5E482F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9" y="2276872"/>
            <a:ext cx="9184782" cy="1792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2618D-DFD3-4B1F-A62D-FE223B54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7" y="4437112"/>
            <a:ext cx="914541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F64A5-F206-423A-B43F-9B83F0B4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наследования на диаграммах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D63E6-4F3E-4326-9949-2E86C758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429000"/>
            <a:ext cx="8724900" cy="2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66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3991-924F-445C-8346-790C493A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то ромбовидное наследование, что похоже на ромб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F7F69-D617-4910-8D7F-C7881EA9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82928"/>
            <a:ext cx="6096660" cy="48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44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Когда множественное наследование может быть полезным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При аккуратном использовании множественное наследование может быть весьма эффективным</a:t>
            </a:r>
          </a:p>
          <a:p>
            <a:pPr lvl="1"/>
            <a:r>
              <a:rPr lang="ru-RU" dirty="0"/>
              <a:t>Создание класса, использующего несколько реализаций</a:t>
            </a:r>
          </a:p>
          <a:p>
            <a:pPr lvl="2"/>
            <a:r>
              <a:rPr lang="ru-RU" sz="2000" dirty="0"/>
              <a:t>Широко применяется в библиотеках </a:t>
            </a:r>
            <a:r>
              <a:rPr lang="en-US" sz="2000" dirty="0"/>
              <a:t>ATL </a:t>
            </a:r>
            <a:r>
              <a:rPr lang="ru-RU" sz="2000" dirty="0"/>
              <a:t>и </a:t>
            </a:r>
            <a:r>
              <a:rPr lang="en-US" sz="2000" dirty="0"/>
              <a:t>WTL</a:t>
            </a:r>
            <a:endParaRPr lang="ru-RU" sz="2000" dirty="0"/>
          </a:p>
          <a:p>
            <a:pPr lvl="1"/>
            <a:r>
              <a:rPr lang="ru-RU" dirty="0"/>
              <a:t>Создание класса, реализующего несколько интерфейсов</a:t>
            </a:r>
          </a:p>
          <a:p>
            <a:r>
              <a:rPr lang="ru-RU" dirty="0"/>
              <a:t>Основное правило – </a:t>
            </a:r>
            <a:r>
              <a:rPr lang="ru-RU" dirty="0">
                <a:solidFill>
                  <a:srgbClr val="FF0000"/>
                </a:solidFill>
              </a:rPr>
              <a:t>избегайте ромбовидного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/>
              <a:t>Преимущества использования наследования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Возможность создания новых типов, расширяя или используя функционал уже имеющихся</a:t>
            </a:r>
          </a:p>
          <a:p>
            <a:pPr>
              <a:lnSpc>
                <a:spcPct val="90000"/>
              </a:lnSpc>
            </a:pPr>
            <a:r>
              <a:rPr lang="ru-RU" dirty="0"/>
              <a:t>Возможность существования нескольких реализаций одного и того же интерфейса</a:t>
            </a:r>
          </a:p>
          <a:p>
            <a:pPr>
              <a:lnSpc>
                <a:spcPct val="90000"/>
              </a:lnSpc>
            </a:pPr>
            <a:r>
              <a:rPr lang="ru-RU" dirty="0"/>
              <a:t>Абстракция</a:t>
            </a:r>
          </a:p>
          <a:p>
            <a:pPr>
              <a:lnSpc>
                <a:spcPct val="90000"/>
              </a:lnSpc>
            </a:pPr>
            <a:r>
              <a:rPr lang="ru-RU" dirty="0"/>
              <a:t>Замена операторов множественного выбора (</a:t>
            </a:r>
            <a:r>
              <a:rPr lang="en-US" dirty="0"/>
              <a:t>switch-case) </a:t>
            </a:r>
            <a:r>
              <a:rPr lang="ru-RU" dirty="0"/>
              <a:t>полиморфизмом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Наследование и вопросы проектирования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Наследование – вторая по силе взаимосвязь между классами в </a:t>
            </a:r>
            <a:r>
              <a:rPr lang="en-US" sz="2800" dirty="0"/>
              <a:t>C++</a:t>
            </a:r>
            <a:r>
              <a:rPr lang="ru-RU" sz="2800" dirty="0"/>
              <a:t> (первая по силе – отношение дружбы)</a:t>
            </a:r>
          </a:p>
          <a:p>
            <a:pPr lvl="1"/>
            <a:r>
              <a:rPr lang="ru-RU" dirty="0"/>
              <a:t>Объявляя один класс наследником другого, мы подписываем с родительским классом своеобразный контракт, которому обязаны неукоснительно следовать</a:t>
            </a:r>
          </a:p>
          <a:p>
            <a:pPr lvl="2"/>
            <a:r>
              <a:rPr lang="ru-RU" sz="2000" dirty="0"/>
              <a:t>Изменения в родительском класса могут оказать влияние на всех его потомков</a:t>
            </a:r>
          </a:p>
          <a:p>
            <a:r>
              <a:rPr lang="ru-RU" sz="2800" dirty="0"/>
              <a:t>Никогда не злоупотребляйте созданием многоуровневых иерархий наследования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F0DAB-D009-4DB4-A060-5C3A8BC7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Runtime-</a:t>
            </a:r>
            <a:r>
              <a:rPr lang="ru-RU" dirty="0"/>
              <a:t>полиморфизм с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6E5EC-8444-4100-8DC8-EEA25F52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2012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6D9FFE78-993F-49EE-8450-B0BF2A56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std::variant</a:t>
            </a:r>
            <a:endParaRPr lang="ru-RU" dirty="0"/>
          </a:p>
        </p:txBody>
      </p:sp>
      <p:grpSp>
        <p:nvGrpSpPr>
          <p:cNvPr id="27" name="Группа 32">
            <a:extLst>
              <a:ext uri="{FF2B5EF4-FFF2-40B4-BE49-F238E27FC236}">
                <a16:creationId xmlns:a16="http://schemas.microsoft.com/office/drawing/2014/main" id="{7D93C6D6-53F2-4BDD-84D5-A5004F685E6C}"/>
              </a:ext>
            </a:extLst>
          </p:cNvPr>
          <p:cNvGrpSpPr/>
          <p:nvPr/>
        </p:nvGrpSpPr>
        <p:grpSpPr>
          <a:xfrm>
            <a:off x="2310786" y="2669913"/>
            <a:ext cx="5644494" cy="3377026"/>
            <a:chOff x="2310786" y="2669913"/>
            <a:chExt cx="5644494" cy="3377026"/>
          </a:xfrm>
        </p:grpSpPr>
        <p:pic>
          <p:nvPicPr>
            <p:cNvPr id="28" name="Рисунок 6" descr="Собака со сплошной заливкой">
              <a:extLst>
                <a:ext uri="{FF2B5EF4-FFF2-40B4-BE49-F238E27FC236}">
                  <a16:creationId xmlns:a16="http://schemas.microsoft.com/office/drawing/2014/main" id="{423BD8E0-00B4-4B4F-80B5-CFEBC12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6113" y="5132539"/>
              <a:ext cx="914400" cy="914400"/>
            </a:xfrm>
            <a:prstGeom prst="rect">
              <a:avLst/>
            </a:prstGeom>
          </p:spPr>
        </p:pic>
        <p:pic>
          <p:nvPicPr>
            <p:cNvPr id="29" name="Рисунок 8" descr="Кот со сплошной заливкой">
              <a:extLst>
                <a:ext uri="{FF2B5EF4-FFF2-40B4-BE49-F238E27FC236}">
                  <a16:creationId xmlns:a16="http://schemas.microsoft.com/office/drawing/2014/main" id="{2023BA0C-5D34-4FB2-B9D7-38ADDA10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66113" y="3125053"/>
              <a:ext cx="914400" cy="914400"/>
            </a:xfrm>
            <a:prstGeom prst="rect">
              <a:avLst/>
            </a:prstGeom>
          </p:spPr>
        </p:pic>
        <p:pic>
          <p:nvPicPr>
            <p:cNvPr id="30" name="Рисунок 10" descr="Корова со сплошной заливкой">
              <a:extLst>
                <a:ext uri="{FF2B5EF4-FFF2-40B4-BE49-F238E27FC236}">
                  <a16:creationId xmlns:a16="http://schemas.microsoft.com/office/drawing/2014/main" id="{25956559-3603-4319-8535-497C5FF2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6113" y="4128796"/>
              <a:ext cx="914400" cy="914400"/>
            </a:xfrm>
            <a:prstGeom prst="rect">
              <a:avLst/>
            </a:prstGeom>
          </p:spPr>
        </p:pic>
        <p:sp>
          <p:nvSpPr>
            <p:cNvPr id="31" name="Овал 15">
              <a:extLst>
                <a:ext uri="{FF2B5EF4-FFF2-40B4-BE49-F238E27FC236}">
                  <a16:creationId xmlns:a16="http://schemas.microsoft.com/office/drawing/2014/main" id="{44F4526C-6C38-414E-B774-C120A22F814D}"/>
                </a:ext>
              </a:extLst>
            </p:cNvPr>
            <p:cNvSpPr/>
            <p:nvPr/>
          </p:nvSpPr>
          <p:spPr>
            <a:xfrm>
              <a:off x="6406894" y="3460332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16">
              <a:extLst>
                <a:ext uri="{FF2B5EF4-FFF2-40B4-BE49-F238E27FC236}">
                  <a16:creationId xmlns:a16="http://schemas.microsoft.com/office/drawing/2014/main" id="{3E7F3F56-753E-4717-9345-7BB4BDFC05DB}"/>
                </a:ext>
              </a:extLst>
            </p:cNvPr>
            <p:cNvSpPr/>
            <p:nvPr/>
          </p:nvSpPr>
          <p:spPr>
            <a:xfrm>
              <a:off x="6406894" y="4464075"/>
              <a:ext cx="243841" cy="24384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17">
              <a:extLst>
                <a:ext uri="{FF2B5EF4-FFF2-40B4-BE49-F238E27FC236}">
                  <a16:creationId xmlns:a16="http://schemas.microsoft.com/office/drawing/2014/main" id="{61089BC4-1671-446F-A57D-F15C9717F209}"/>
                </a:ext>
              </a:extLst>
            </p:cNvPr>
            <p:cNvSpPr/>
            <p:nvPr/>
          </p:nvSpPr>
          <p:spPr>
            <a:xfrm>
              <a:off x="6406894" y="5467818"/>
              <a:ext cx="243841" cy="2438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0">
              <a:extLst>
                <a:ext uri="{FF2B5EF4-FFF2-40B4-BE49-F238E27FC236}">
                  <a16:creationId xmlns:a16="http://schemas.microsoft.com/office/drawing/2014/main" id="{ADF08B4A-97FA-4711-A699-844E4FFEDC7C}"/>
                </a:ext>
              </a:extLst>
            </p:cNvPr>
            <p:cNvSpPr/>
            <p:nvPr/>
          </p:nvSpPr>
          <p:spPr>
            <a:xfrm rot="16200000">
              <a:off x="4040381" y="2198033"/>
              <a:ext cx="669185" cy="4128375"/>
            </a:xfrm>
            <a:custGeom>
              <a:avLst/>
              <a:gdLst>
                <a:gd name="connsiteX0" fmla="*/ 669185 w 669185"/>
                <a:gd name="connsiteY0" fmla="*/ 511795 h 4128375"/>
                <a:gd name="connsiteX1" fmla="*/ 511795 w 669185"/>
                <a:gd name="connsiteY1" fmla="*/ 511795 h 4128375"/>
                <a:gd name="connsiteX2" fmla="*/ 511795 w 669185"/>
                <a:gd name="connsiteY2" fmla="*/ 2415923 h 4128375"/>
                <a:gd name="connsiteX3" fmla="*/ 525495 w 669185"/>
                <a:gd name="connsiteY3" fmla="*/ 2425159 h 4128375"/>
                <a:gd name="connsiteX4" fmla="*/ 557360 w 669185"/>
                <a:gd name="connsiteY4" fmla="*/ 2502088 h 4128375"/>
                <a:gd name="connsiteX5" fmla="*/ 490913 w 669185"/>
                <a:gd name="connsiteY5" fmla="*/ 2602333 h 4128375"/>
                <a:gd name="connsiteX6" fmla="*/ 481136 w 669185"/>
                <a:gd name="connsiteY6" fmla="*/ 2604307 h 4128375"/>
                <a:gd name="connsiteX7" fmla="*/ 86491 w 669185"/>
                <a:gd name="connsiteY7" fmla="*/ 4128375 h 4128375"/>
                <a:gd name="connsiteX8" fmla="*/ 0 w 669185"/>
                <a:gd name="connsiteY8" fmla="*/ 4105979 h 4128375"/>
                <a:gd name="connsiteX9" fmla="*/ 391863 w 669185"/>
                <a:gd name="connsiteY9" fmla="*/ 2592654 h 4128375"/>
                <a:gd name="connsiteX10" fmla="*/ 371637 w 669185"/>
                <a:gd name="connsiteY10" fmla="*/ 2579017 h 4128375"/>
                <a:gd name="connsiteX11" fmla="*/ 339772 w 669185"/>
                <a:gd name="connsiteY11" fmla="*/ 2502088 h 4128375"/>
                <a:gd name="connsiteX12" fmla="*/ 406218 w 669185"/>
                <a:gd name="connsiteY12" fmla="*/ 2401844 h 4128375"/>
                <a:gd name="connsiteX13" fmla="*/ 422452 w 669185"/>
                <a:gd name="connsiteY13" fmla="*/ 2398566 h 4128375"/>
                <a:gd name="connsiteX14" fmla="*/ 422452 w 669185"/>
                <a:gd name="connsiteY14" fmla="*/ 511795 h 4128375"/>
                <a:gd name="connsiteX15" fmla="*/ 266849 w 669185"/>
                <a:gd name="connsiteY15" fmla="*/ 511795 h 4128375"/>
                <a:gd name="connsiteX16" fmla="*/ 468017 w 669185"/>
                <a:gd name="connsiteY16" fmla="*/ 0 h 41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9185" h="4128375">
                  <a:moveTo>
                    <a:pt x="669185" y="511795"/>
                  </a:moveTo>
                  <a:lnTo>
                    <a:pt x="511795" y="511795"/>
                  </a:lnTo>
                  <a:lnTo>
                    <a:pt x="511795" y="2415923"/>
                  </a:lnTo>
                  <a:lnTo>
                    <a:pt x="525495" y="2425159"/>
                  </a:lnTo>
                  <a:cubicBezTo>
                    <a:pt x="545183" y="2444847"/>
                    <a:pt x="557360" y="2472046"/>
                    <a:pt x="557360" y="2502088"/>
                  </a:cubicBezTo>
                  <a:cubicBezTo>
                    <a:pt x="557360" y="2547152"/>
                    <a:pt x="529961" y="2585817"/>
                    <a:pt x="490913" y="2602333"/>
                  </a:cubicBezTo>
                  <a:lnTo>
                    <a:pt x="481136" y="2604307"/>
                  </a:lnTo>
                  <a:lnTo>
                    <a:pt x="86491" y="4128375"/>
                  </a:lnTo>
                  <a:lnTo>
                    <a:pt x="0" y="4105979"/>
                  </a:lnTo>
                  <a:lnTo>
                    <a:pt x="391863" y="2592654"/>
                  </a:lnTo>
                  <a:lnTo>
                    <a:pt x="371637" y="2579017"/>
                  </a:lnTo>
                  <a:cubicBezTo>
                    <a:pt x="351949" y="2559329"/>
                    <a:pt x="339772" y="2532131"/>
                    <a:pt x="339772" y="2502088"/>
                  </a:cubicBezTo>
                  <a:cubicBezTo>
                    <a:pt x="339772" y="2457024"/>
                    <a:pt x="367171" y="2418360"/>
                    <a:pt x="406218" y="2401844"/>
                  </a:cubicBezTo>
                  <a:lnTo>
                    <a:pt x="422452" y="2398566"/>
                  </a:lnTo>
                  <a:lnTo>
                    <a:pt x="422452" y="511795"/>
                  </a:lnTo>
                  <a:lnTo>
                    <a:pt x="266849" y="511795"/>
                  </a:lnTo>
                  <a:lnTo>
                    <a:pt x="468017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5" name="Прямоугольник 28">
              <a:extLst>
                <a:ext uri="{FF2B5EF4-FFF2-40B4-BE49-F238E27FC236}">
                  <a16:creationId xmlns:a16="http://schemas.microsoft.com/office/drawing/2014/main" id="{E4E7F01F-4604-4CB7-A608-9EEFB17A6F93}"/>
                </a:ext>
              </a:extLst>
            </p:cNvPr>
            <p:cNvSpPr/>
            <p:nvPr/>
          </p:nvSpPr>
          <p:spPr>
            <a:xfrm>
              <a:off x="4236720" y="2669913"/>
              <a:ext cx="3718560" cy="3294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756CBE-625C-4100-BA98-7BC1482CFF01}"/>
                </a:ext>
              </a:extLst>
            </p:cNvPr>
            <p:cNvSpPr txBox="1"/>
            <p:nvPr/>
          </p:nvSpPr>
          <p:spPr>
            <a:xfrm>
              <a:off x="4236720" y="2669913"/>
              <a:ext cx="371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std</a:t>
              </a:r>
              <a:r>
                <a:rPr lang="en-US" dirty="0">
                  <a:latin typeface="Consolas" panose="020B0609020204030204" pitchFamily="49" charset="0"/>
                </a:rPr>
                <a:t>::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variant</a:t>
              </a:r>
              <a:r>
                <a:rPr lang="en-US" dirty="0"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Cat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Cow</a:t>
              </a:r>
              <a:r>
                <a:rPr lang="en-US" dirty="0"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</a:rPr>
                <a:t>Dog</a:t>
              </a:r>
              <a:r>
                <a:rPr lang="en-US" dirty="0">
                  <a:latin typeface="Consolas" panose="020B0609020204030204" pitchFamily="49" charset="0"/>
                </a:rPr>
                <a:t>&gt;</a:t>
              </a:r>
              <a:endParaRPr lang="ru-RU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5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8253-B3E3-471D-8D04-D7E6AFB4A7E5}"/>
              </a:ext>
            </a:extLst>
          </p:cNvPr>
          <p:cNvSpPr/>
          <p:nvPr/>
        </p:nvSpPr>
        <p:spPr>
          <a:xfrm>
            <a:off x="335360" y="58846"/>
            <a:ext cx="11436932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&lt;variant&gt;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variant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&gt;&gt;;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invalid_argument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"Not a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quadratic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equation"s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sqrt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, (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sqrt_d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dbl_a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{};</a:t>
            </a: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либо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{},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так как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самый первый элемент списка типов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(Solution)"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(Solution)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24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байта</a:t>
            </a:r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00D-BD31-4969-9427-B8A812E3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доступ к содержимому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28D8-CA81-47AF-B9DF-7B79D1B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Посетитель (</a:t>
            </a:r>
            <a:r>
              <a:rPr lang="en-US" dirty="0"/>
              <a:t>visitor)</a:t>
            </a:r>
            <a:r>
              <a:rPr lang="ru-RU" dirty="0"/>
              <a:t> – класс с перегруженными </a:t>
            </a:r>
            <a:r>
              <a:rPr lang="ru-RU" dirty="0" err="1"/>
              <a:t>операцими</a:t>
            </a:r>
            <a:r>
              <a:rPr lang="ru-RU" dirty="0"/>
              <a:t> </a:t>
            </a:r>
            <a:r>
              <a:rPr lang="en-US" dirty="0"/>
              <a:t>()</a:t>
            </a:r>
            <a:r>
              <a:rPr lang="ru-RU" dirty="0"/>
              <a:t> для каждого типа, которые могут храниться внутри </a:t>
            </a:r>
            <a:r>
              <a:rPr lang="en-US" dirty="0"/>
              <a:t>variant</a:t>
            </a:r>
          </a:p>
          <a:p>
            <a:r>
              <a:rPr lang="ru-RU" dirty="0"/>
              <a:t>Затем вызвать функцию </a:t>
            </a:r>
            <a:r>
              <a:rPr lang="en-US" dirty="0"/>
              <a:t>std::visit</a:t>
            </a:r>
            <a:r>
              <a:rPr lang="ru-RU" dirty="0"/>
              <a:t>, передав туда экземпляр Посетителя и переменную типа </a:t>
            </a:r>
            <a:r>
              <a:rPr lang="en-US" dirty="0"/>
              <a:t>variant.</a:t>
            </a:r>
          </a:p>
          <a:p>
            <a:pPr lvl="1"/>
            <a:r>
              <a:rPr lang="ru-RU" dirty="0"/>
              <a:t>Функция </a:t>
            </a:r>
            <a:r>
              <a:rPr lang="en-US" dirty="0"/>
              <a:t>std::visit </a:t>
            </a:r>
            <a:r>
              <a:rPr lang="ru-RU" dirty="0"/>
              <a:t>вызовет нужную операцию </a:t>
            </a:r>
            <a:r>
              <a:rPr lang="en-US" dirty="0"/>
              <a:t>()</a:t>
            </a:r>
            <a:r>
              <a:rPr lang="ru-RU" dirty="0"/>
              <a:t> Посетителя</a:t>
            </a:r>
          </a:p>
        </p:txBody>
      </p:sp>
    </p:spTree>
    <p:extLst>
      <p:ext uri="{BB962C8B-B14F-4D97-AF65-F5344CB8AC3E}">
        <p14:creationId xmlns:p14="http://schemas.microsoft.com/office/powerpoint/2010/main" val="34775752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6E333-E350-441F-BA10-2A5AF2AC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Выводим корни уравнения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916F7-FCE9-4670-9C55-48A7D7FE03CF}"/>
              </a:ext>
            </a:extLst>
          </p:cNvPr>
          <p:cNvSpPr/>
          <p:nvPr/>
        </p:nvSpPr>
        <p:spPr>
          <a:xfrm>
            <a:off x="830982" y="1779687"/>
            <a:ext cx="112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Функция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вызовет оператор (), принимающий тот тип,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который хранится в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variant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B63F-EC9D-4D7F-8A0A-E7745C9C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определить операцию ()</a:t>
            </a:r>
            <a:r>
              <a:rPr lang="en-US" dirty="0"/>
              <a:t> </a:t>
            </a:r>
            <a:r>
              <a:rPr lang="ru-RU" dirty="0"/>
              <a:t>для всех типов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2B0AF-B6BE-4EDE-A7C0-FC0DEBD78AC9}"/>
              </a:ext>
            </a:extLst>
          </p:cNvPr>
          <p:cNvSpPr/>
          <p:nvPr/>
        </p:nvSpPr>
        <p:spPr>
          <a:xfrm>
            <a:off x="843582" y="1968560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Забыли перегрузить оператор () для </a:t>
            </a:r>
            <a:r>
              <a:rPr lang="de-DE" dirty="0" err="1">
                <a:solidFill>
                  <a:srgbClr val="008000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Эта строчка не скомпилируется (хотя сообщение об ошибке будет весьма мудрёным)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IncompleteSolutionPrinter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8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D598-FECC-423F-A98D-D2C77F6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параметров конструктору родителя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878C5-693F-4C06-B636-F55A196DA00A}"/>
              </a:ext>
            </a:extLst>
          </p:cNvPr>
          <p:cNvSpPr txBox="1"/>
          <p:nvPr/>
        </p:nvSpPr>
        <p:spPr>
          <a:xfrm>
            <a:off x="1703513" y="2010092"/>
            <a:ext cx="53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 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color_;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86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C18-CAF4-457D-A761-80852B12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Чтобы добавить новую операцию – создайте новый класс Посетитель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F802F-3433-42D9-9467-DF3A7963341E}"/>
              </a:ext>
            </a:extLst>
          </p:cNvPr>
          <p:cNvSpPr/>
          <p:nvPr/>
        </p:nvSpPr>
        <p:spPr>
          <a:xfrm>
            <a:off x="838200" y="1916832"/>
            <a:ext cx="110904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root;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optional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max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GreatestRootGetter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{},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"Greatest root: 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greatest_root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0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CDEA-3492-43E8-AEFE-7782A3C8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Посетитель может обладать состоянием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7E6F-ACFD-4F3F-91AC-D7624008FB3C}"/>
              </a:ext>
            </a:extLst>
          </p:cNvPr>
          <p:cNvSpPr/>
          <p:nvPr/>
        </p:nvSpPr>
        <p:spPr>
          <a:xfrm>
            <a:off x="838200" y="1628800"/>
            <a:ext cx="11019656" cy="531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out;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operator</a:t>
            </a:r>
            <a:r>
              <a:rPr lang="de-DE" sz="1600" dirty="0">
                <a:solidFill>
                  <a:srgbClr val="AF00DB"/>
                </a:solidFill>
                <a:latin typeface="Consolas" panose="020B0609020204030204" pitchFamily="49" charset="0"/>
              </a:rPr>
              <a:t>()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Выводим в поток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strm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OstreamSolutionPrinter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29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C84-EFC0-4476-9068-2975311A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универсальной лямбда-функции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A6EF7-AB2B-490B-9D39-F153F55148BA}"/>
              </a:ext>
            </a:extLst>
          </p:cNvPr>
          <p:cNvSpPr/>
          <p:nvPr/>
        </p:nvSpPr>
        <p:spPr>
          <a:xfrm>
            <a:off x="767408" y="1719762"/>
            <a:ext cx="112332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monostate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root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ostream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6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visit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([&amp;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Это универсальная лямбда-функция (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generic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lambda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Внутри неё нужная функция </a:t>
            </a:r>
            <a:r>
              <a:rPr lang="de-DE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будет выбрана за счёт перегрузки функций.</a:t>
            </a:r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PrintRoots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strm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str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46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DF50-446C-42B6-81C3-5D6DDBB4F1C0}"/>
              </a:ext>
            </a:extLst>
          </p:cNvPr>
          <p:cNvSpPr/>
          <p:nvPr/>
        </p:nvSpPr>
        <p:spPr>
          <a:xfrm>
            <a:off x="0" y="17849"/>
            <a:ext cx="120006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SolveQuadraticEquation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de-DE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Проверка типа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().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holds_alternative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Когда мы убедились, что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сейчас хранит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можно смело брать это значение при помощи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вернёт указатель на значение нужного типа 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// либо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variant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содержит значение другого типа.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get_if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267F99"/>
                </a:solidFill>
                <a:latin typeface="Consolas" panose="020B0609020204030204" pitchFamily="49" charset="0"/>
              </a:rPr>
              <a:t>pair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&gt;&gt;(&amp;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Two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first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second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sz="15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50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Если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хранит значение типа 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double,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получим ссылку на него.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root = 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5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de-DE" sz="1500" dirty="0">
                <a:solidFill>
                  <a:srgbClr val="A31515"/>
                </a:solidFill>
                <a:latin typeface="Consolas" panose="020B0609020204030204" pitchFamily="49" charset="0"/>
              </a:rPr>
              <a:t> root: "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sv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root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de-DE" sz="150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&amp; e) {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Либо словим 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::</a:t>
            </a:r>
            <a:r>
              <a:rPr lang="de-DE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bad_variant_access</a:t>
            </a:r>
            <a:r>
              <a:rPr lang="de-DE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в случае ошибки.</a:t>
            </a:r>
            <a:endParaRPr lang="ru-RU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5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500" dirty="0" err="1">
                <a:solidFill>
                  <a:srgbClr val="795E26"/>
                </a:solidFill>
                <a:latin typeface="Consolas" panose="020B0609020204030204" pitchFamily="49" charset="0"/>
              </a:rPr>
              <a:t>what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de-DE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endParaRPr lang="de-DE" sz="15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0786-CA79-4588-8D41-5C45AAA8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FA04-196A-40AE-9D4E-F7C13A47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передавать объекты по значению без динамического выделения памяти</a:t>
            </a:r>
          </a:p>
          <a:p>
            <a:r>
              <a:rPr lang="ru-RU" dirty="0"/>
              <a:t>Легко добавлять новые «методы»</a:t>
            </a:r>
          </a:p>
          <a:p>
            <a:r>
              <a:rPr lang="ru-RU" dirty="0"/>
              <a:t>Нет нужды создавать базовый класс</a:t>
            </a:r>
          </a:p>
          <a:p>
            <a:r>
              <a:rPr lang="ru-RU" dirty="0"/>
              <a:t>Можно использовать примитивные типы данных</a:t>
            </a:r>
          </a:p>
          <a:p>
            <a:r>
              <a:rPr lang="ru-RU" dirty="0"/>
              <a:t>При небольшом количестве типов</a:t>
            </a:r>
            <a:r>
              <a:rPr lang="en-US" dirty="0"/>
              <a:t> visit</a:t>
            </a:r>
            <a:r>
              <a:rPr lang="ru-RU" dirty="0"/>
              <a:t> может работать быстрее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9313698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912-853A-4646-8EBF-F1F6B880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std::variant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2DCD-27C7-4306-947E-EC7FC346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Типы должны быть известны на этапе компиляции</a:t>
            </a:r>
          </a:p>
          <a:p>
            <a:pPr lvl="1"/>
            <a:r>
              <a:rPr lang="ru-RU" dirty="0"/>
              <a:t>Трудно реализовать плагины</a:t>
            </a:r>
          </a:p>
          <a:p>
            <a:r>
              <a:rPr lang="ru-RU" dirty="0"/>
              <a:t>Трудно добавлять новые типы</a:t>
            </a:r>
          </a:p>
          <a:p>
            <a:pPr lvl="1"/>
            <a:r>
              <a:rPr lang="ru-RU" dirty="0"/>
              <a:t>Требуется модификация всех Посетителей</a:t>
            </a:r>
          </a:p>
          <a:p>
            <a:r>
              <a:rPr lang="ru-RU" dirty="0"/>
              <a:t>Неэффективное использование памяти, когда размеры типов сильно отличаются</a:t>
            </a:r>
          </a:p>
          <a:p>
            <a:r>
              <a:rPr lang="ru-RU" dirty="0"/>
              <a:t>Для каждой операции нужно создать отдельного Посетителя</a:t>
            </a:r>
          </a:p>
          <a:p>
            <a:r>
              <a:rPr lang="ru-RU" dirty="0"/>
              <a:t>Передача параметров Посетителю требует больших усилий по сравнению с вызовом метода</a:t>
            </a:r>
          </a:p>
          <a:p>
            <a:r>
              <a:rPr lang="ru-RU" dirty="0"/>
              <a:t>При большом количестве типов</a:t>
            </a:r>
            <a:r>
              <a:rPr lang="en-US" dirty="0"/>
              <a:t> std::visit </a:t>
            </a:r>
            <a:r>
              <a:rPr lang="ru-RU" dirty="0"/>
              <a:t>может работать медленнее виртуальных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5887209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97EA4-9872-4B2B-82CB-D8E91D2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4729D3-F7C1-48D0-A532-92A8767D2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3868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классе-наследнике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Перегрузка методов в классе наследнике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 производного класса замещает собой</a:t>
            </a:r>
            <a:r>
              <a:rPr lang="ru-RU" b="1" dirty="0"/>
              <a:t> все методы</a:t>
            </a:r>
            <a:r>
              <a:rPr lang="ru-RU" dirty="0"/>
              <a:t> родительского класса </a:t>
            </a:r>
            <a:r>
              <a:rPr lang="ru-RU" b="1" dirty="0"/>
              <a:t>с тем же именем</a:t>
            </a:r>
          </a:p>
          <a:p>
            <a:pPr lvl="1"/>
            <a:r>
              <a:rPr lang="ru-RU" dirty="0"/>
              <a:t>Количество и типы аргументов значения не имеют</a:t>
            </a:r>
          </a:p>
          <a:p>
            <a:r>
              <a:rPr lang="ru-RU" dirty="0"/>
              <a:t>Для вызова метода родительского класса из метода класса наследника используется синтаксис </a:t>
            </a:r>
            <a:r>
              <a:rPr lang="ru-RU" dirty="0" err="1"/>
              <a:t>БазовыйКласс</a:t>
            </a:r>
            <a:r>
              <a:rPr lang="en-US" dirty="0"/>
              <a:t>::</a:t>
            </a:r>
            <a:r>
              <a:rPr lang="ru-RU" dirty="0"/>
              <a:t>Метод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1857365"/>
            <a:ext cx="51435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class 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: public 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public: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void Print(std::string const&amp;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</a:t>
            </a:r>
            <a:r>
              <a:rPr lang="en-US" sz="1200" b="1" dirty="0" err="1">
                <a:latin typeface="Courier New" pitchFamily="49" charset="0"/>
              </a:rPr>
              <a:t>CBase</a:t>
            </a:r>
            <a:r>
              <a:rPr lang="en-US" sz="1200" b="1" dirty="0">
                <a:latin typeface="Courier New" pitchFamily="49" charset="0"/>
              </a:rPr>
              <a:t>::Print(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::Print " &lt;&lt; </a:t>
            </a:r>
            <a:r>
              <a:rPr lang="en-US" sz="1200" b="1" dirty="0" err="1">
                <a:latin typeface="Courier New" pitchFamily="49" charset="0"/>
              </a:rPr>
              <a:t>param</a:t>
            </a:r>
            <a:r>
              <a:rPr lang="en-US" sz="1200" b="1" dirty="0">
                <a:latin typeface="Courier New" pitchFamily="49" charset="0"/>
              </a:rPr>
              <a:t> &lt;&lt; "\n";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}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67472" y="1844238"/>
            <a:ext cx="4000528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80975"/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main(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argc</a:t>
            </a:r>
            <a:r>
              <a:rPr lang="en-US" sz="1200" b="1" dirty="0">
                <a:latin typeface="Courier New" pitchFamily="49" charset="0"/>
              </a:rPr>
              <a:t>, char * </a:t>
            </a:r>
            <a:r>
              <a:rPr lang="en-US" sz="1200" b="1" dirty="0" err="1">
                <a:latin typeface="Courier New" pitchFamily="49" charset="0"/>
              </a:rPr>
              <a:t>argv</a:t>
            </a:r>
            <a:r>
              <a:rPr lang="en-US" sz="1200" b="1" dirty="0">
                <a:latin typeface="Courier New" pitchFamily="49" charset="0"/>
              </a:rPr>
              <a:t>[])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CDerived</a:t>
            </a:r>
            <a:r>
              <a:rPr lang="en-US" sz="1200" b="1" dirty="0">
                <a:latin typeface="Courier New" pitchFamily="49" charset="0"/>
              </a:rPr>
              <a:t> derived;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</a:t>
            </a:r>
            <a:r>
              <a:rPr lang="ru-RU" sz="1200" b="1" dirty="0">
                <a:latin typeface="Courier New" pitchFamily="49" charset="0"/>
              </a:rPr>
              <a:t> наследника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derived.Print</a:t>
            </a:r>
            <a:r>
              <a:rPr lang="en-US" sz="1200" b="1" dirty="0">
                <a:latin typeface="Courier New" pitchFamily="49" charset="0"/>
              </a:rPr>
              <a:t>("test");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"===\n";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Print() </a:t>
            </a:r>
            <a:r>
              <a:rPr lang="ru-RU" sz="1200" b="1" dirty="0">
                <a:latin typeface="Courier New" pitchFamily="49" charset="0"/>
              </a:rPr>
              <a:t>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std::</a:t>
            </a:r>
            <a:r>
              <a:rPr lang="en-US" sz="1200" b="1" dirty="0" err="1">
                <a:latin typeface="Courier New" pitchFamily="49" charset="0"/>
              </a:rPr>
              <a:t>cout</a:t>
            </a:r>
            <a:r>
              <a:rPr lang="en-US" sz="1200" b="1" dirty="0">
                <a:latin typeface="Courier New" pitchFamily="49" charset="0"/>
              </a:rPr>
              <a:t> &lt;&lt; "===\n“;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// </a:t>
            </a:r>
            <a:r>
              <a:rPr lang="ru-RU" sz="1200" b="1" dirty="0">
                <a:latin typeface="Courier New" pitchFamily="49" charset="0"/>
              </a:rPr>
              <a:t>вызов метода </a:t>
            </a:r>
            <a:r>
              <a:rPr lang="en-US" sz="1200" b="1" dirty="0">
                <a:latin typeface="Courier New" pitchFamily="49" charset="0"/>
              </a:rPr>
              <a:t>Print</a:t>
            </a:r>
            <a:r>
              <a:rPr lang="ru-RU" sz="1200" b="1" dirty="0">
                <a:latin typeface="Courier New" pitchFamily="49" charset="0"/>
              </a:rPr>
              <a:t> базового класса</a:t>
            </a:r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</a:t>
            </a:r>
            <a:r>
              <a:rPr lang="en-US" sz="1200" b="1" dirty="0" err="1">
                <a:latin typeface="Courier New" pitchFamily="49" charset="0"/>
              </a:rPr>
              <a:t>derived.CBase</a:t>
            </a:r>
            <a:r>
              <a:rPr lang="en-US" sz="1200" b="1" dirty="0">
                <a:latin typeface="Courier New" pitchFamily="49" charset="0"/>
              </a:rPr>
              <a:t>::Print("test1");</a:t>
            </a:r>
          </a:p>
          <a:p>
            <a:pPr defTabSz="180975"/>
            <a:endParaRPr lang="en-US" sz="1200" b="1" dirty="0">
              <a:latin typeface="Courier New" pitchFamily="49" charset="0"/>
            </a:endParaRPr>
          </a:p>
          <a:p>
            <a:pPr defTabSz="180975"/>
            <a:r>
              <a:rPr lang="en-US" sz="1200" b="1" dirty="0">
                <a:latin typeface="Courier New" pitchFamily="49" charset="0"/>
              </a:rPr>
              <a:t>	return 0;</a:t>
            </a:r>
          </a:p>
          <a:p>
            <a:pPr defTabSz="180975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04112" y="5429265"/>
            <a:ext cx="3492450" cy="13849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200" b="1" dirty="0">
                <a:latin typeface="Courier New" pitchFamily="49" charset="0"/>
              </a:rPr>
              <a:t>Output:</a:t>
            </a:r>
            <a:endParaRPr lang="ru-RU" sz="1200" b="1" dirty="0">
              <a:latin typeface="Courier New" pitchFamily="49" charset="0"/>
            </a:endParaRP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CDerived</a:t>
            </a:r>
            <a:r>
              <a:rPr lang="en-US" sz="1200" dirty="0">
                <a:latin typeface="Courier New" pitchFamily="49" charset="0"/>
              </a:rPr>
              <a:t>::Print test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</a:t>
            </a:r>
          </a:p>
          <a:p>
            <a:pPr defTabSz="180975"/>
            <a:r>
              <a:rPr lang="en-US" sz="12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200" dirty="0" err="1">
                <a:latin typeface="Courier New" pitchFamily="49" charset="0"/>
              </a:rPr>
              <a:t>CBase</a:t>
            </a:r>
            <a:r>
              <a:rPr lang="en-US" sz="1200" dirty="0">
                <a:latin typeface="Courier New" pitchFamily="49" charset="0"/>
              </a:rPr>
              <a:t>::Print test1</a:t>
            </a:r>
            <a:endParaRPr lang="ru-RU" sz="1200" dirty="0"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10318" y="2786042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881158" y="5357826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52596" y="3714752"/>
            <a:ext cx="43577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881158" y="5572140"/>
            <a:ext cx="47149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910318" y="3168950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910318" y="3714736"/>
            <a:ext cx="221457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952596" y="2786058"/>
            <a:ext cx="2857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910318" y="4071926"/>
            <a:ext cx="207170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0318" y="4643430"/>
            <a:ext cx="278608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1844824"/>
            <a:ext cx="4824536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672064" y="1844238"/>
            <a:ext cx="396044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B4808-81F7-490D-BA37-A15BD049C382}"/>
              </a:ext>
            </a:extLst>
          </p:cNvPr>
          <p:cNvSpPr txBox="1"/>
          <p:nvPr/>
        </p:nvSpPr>
        <p:spPr>
          <a:xfrm>
            <a:off x="1685764" y="856358"/>
            <a:ext cx="88204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Передаём цвет конструктору родительского класса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center_(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 center_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radius_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center_;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Красная окружность с центром в точке {1, 2} радиусом 5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c{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{ 1, 2 }, 5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39D46A-2E7B-444E-903F-E2314D27334D}"/>
              </a:ext>
            </a:extLst>
          </p:cNvPr>
          <p:cNvSpPr/>
          <p:nvPr/>
        </p:nvSpPr>
        <p:spPr>
          <a:xfrm>
            <a:off x="1949885" y="1653436"/>
            <a:ext cx="7818523" cy="551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функции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– иерархия геометрических фигур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Рассмотрим следующую иерархию геометрических фигур:</a:t>
            </a:r>
          </a:p>
          <a:p>
            <a:pPr lvl="1"/>
            <a:r>
              <a:rPr lang="en-US" dirty="0" err="1"/>
              <a:t>CShape</a:t>
            </a:r>
            <a:r>
              <a:rPr lang="en-US" dirty="0"/>
              <a:t> – </a:t>
            </a:r>
            <a:r>
              <a:rPr lang="ru-RU" dirty="0"/>
              <a:t>базовый класс «фигура»</a:t>
            </a:r>
          </a:p>
          <a:p>
            <a:pPr lvl="2"/>
            <a:r>
              <a:rPr lang="en-US" dirty="0" err="1"/>
              <a:t>CCircle</a:t>
            </a:r>
            <a:r>
              <a:rPr lang="en-US" dirty="0"/>
              <a:t> </a:t>
            </a:r>
            <a:r>
              <a:rPr lang="ru-RU" dirty="0"/>
              <a:t>– класс, моделирующий окружность</a:t>
            </a:r>
          </a:p>
          <a:p>
            <a:pPr lvl="2"/>
            <a:r>
              <a:rPr lang="en-US" dirty="0" err="1"/>
              <a:t>CRectangle</a:t>
            </a:r>
            <a:r>
              <a:rPr lang="en-US" dirty="0"/>
              <a:t>  - </a:t>
            </a:r>
            <a:r>
              <a:rPr lang="ru-RU" dirty="0"/>
              <a:t>класс, моделирующий прямоугольник</a:t>
            </a:r>
          </a:p>
          <a:p>
            <a:r>
              <a:rPr lang="ru-RU" dirty="0"/>
              <a:t>Каждая фигура обладает следующими свойствами:</a:t>
            </a:r>
          </a:p>
          <a:p>
            <a:pPr lvl="1"/>
            <a:r>
              <a:rPr lang="ru-RU" dirty="0"/>
              <a:t>Имя</a:t>
            </a:r>
            <a:r>
              <a:rPr lang="en-US" dirty="0"/>
              <a:t>: </a:t>
            </a:r>
            <a:r>
              <a:rPr lang="ru-RU" dirty="0"/>
              <a:t>«</a:t>
            </a:r>
            <a:r>
              <a:rPr lang="en-US" dirty="0"/>
              <a:t>Shape</a:t>
            </a:r>
            <a:r>
              <a:rPr lang="ru-RU" dirty="0"/>
              <a:t>», «</a:t>
            </a:r>
            <a:r>
              <a:rPr lang="en-US" dirty="0"/>
              <a:t>Circle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либо «</a:t>
            </a:r>
            <a:r>
              <a:rPr lang="en-US" dirty="0"/>
              <a:t>Rectangle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Площадь фигуры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703389" y="188914"/>
            <a:ext cx="8785225" cy="6555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Shape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Rectangle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m_width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m_height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>
                <a:solidFill>
                  <a:srgbClr val="0070C0"/>
                </a:solidFill>
                <a:latin typeface="Courier New" pitchFamily="49" charset="0"/>
              </a:rPr>
              <a:t>std::string 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GetType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 "</a:t>
            </a:r>
            <a:r>
              <a:rPr lang="ru-RU" sz="1500" b="1" dirty="0" err="1">
                <a:solidFill>
                  <a:srgbClr val="0070C0"/>
                </a:solidFill>
                <a:latin typeface="Courier New" pitchFamily="49" charset="0"/>
              </a:rPr>
              <a:t>Circle</a:t>
            </a:r>
            <a:r>
              <a:rPr lang="ru-RU" sz="1500" b="1" dirty="0">
                <a:solidFill>
                  <a:srgbClr val="0070C0"/>
                </a:solidFill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double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GetArea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const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return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3.14159265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*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m_radius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Так, вроде, все работает: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2596" y="1989139"/>
            <a:ext cx="850112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444500" algn="l"/>
              </a:tabLst>
            </a:pP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main(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[])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CCircle</a:t>
            </a:r>
            <a:r>
              <a:rPr lang="en-US" sz="1600" b="1" dirty="0">
                <a:latin typeface="Courier New" pitchFamily="49" charset="0"/>
              </a:rPr>
              <a:t> circle(10);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CRectangle</a:t>
            </a:r>
            <a:r>
              <a:rPr lang="en-US" sz="1600" b="1" dirty="0">
                <a:latin typeface="Courier New" pitchFamily="49" charset="0"/>
              </a:rPr>
              <a:t> rectangle(20, 10);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"Circle area: " &lt;&lt; </a:t>
            </a:r>
            <a:r>
              <a:rPr lang="en-US" sz="1600" b="1" dirty="0" err="1">
                <a:latin typeface="Courier New" pitchFamily="49" charset="0"/>
              </a:rPr>
              <a:t>circle.GetArea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"Rectangle area: " &lt;&lt; </a:t>
            </a:r>
            <a:r>
              <a:rPr lang="en-US" sz="1600" b="1" dirty="0" err="1">
                <a:latin typeface="Courier New" pitchFamily="49" charset="0"/>
              </a:rPr>
              <a:t>rectangle.GetArea</a:t>
            </a:r>
            <a:r>
              <a:rPr lang="en-US" sz="1600" b="1" dirty="0">
                <a:latin typeface="Courier New" pitchFamily="49" charset="0"/>
              </a:rPr>
              <a:t>() &lt;&lt; "\n";</a:t>
            </a:r>
          </a:p>
          <a:p>
            <a:pPr>
              <a:tabLst>
                <a:tab pos="444500" algn="l"/>
              </a:tabLst>
            </a:pPr>
            <a:endParaRPr lang="en-US" sz="1600" b="1" dirty="0">
              <a:latin typeface="Courier New" pitchFamily="49" charset="0"/>
            </a:endParaRP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	return 0;</a:t>
            </a:r>
          </a:p>
          <a:p>
            <a:pPr>
              <a:tabLst>
                <a:tab pos="444500" algn="l"/>
              </a:tabLst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24034" y="5357827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вот так - нет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09720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Shape area: 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же проблема?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 в том, что в данной ситуации при выборе вызываемых методов компилятор руководствуется </a:t>
            </a:r>
            <a:r>
              <a:rPr lang="ru-RU" b="1" dirty="0">
                <a:solidFill>
                  <a:srgbClr val="FF0000"/>
                </a:solidFill>
              </a:rPr>
              <a:t>типом ссылки или указателя</a:t>
            </a:r>
          </a:p>
          <a:p>
            <a:pPr lvl="1"/>
            <a:r>
              <a:rPr lang="ru-RU" dirty="0"/>
              <a:t>В нашем случае происходит вызов методов класса </a:t>
            </a:r>
            <a:r>
              <a:rPr lang="en-US" dirty="0" err="1"/>
              <a:t>CShape</a:t>
            </a:r>
            <a:r>
              <a:rPr lang="ru-RU" dirty="0"/>
              <a:t>, т.к. функция </a:t>
            </a:r>
            <a:r>
              <a:rPr lang="en-US" dirty="0" err="1"/>
              <a:t>PrintShapeArea</a:t>
            </a:r>
            <a:r>
              <a:rPr lang="en-US" dirty="0"/>
              <a:t> </a:t>
            </a:r>
            <a:r>
              <a:rPr lang="ru-RU" dirty="0"/>
              <a:t>принимает ссылку данного типа</a:t>
            </a:r>
          </a:p>
          <a:p>
            <a:r>
              <a:rPr lang="ru-RU" dirty="0"/>
              <a:t>Методы, при вызове которых необходимо руководствоваться </a:t>
            </a:r>
            <a:r>
              <a:rPr lang="ru-RU" b="1" dirty="0">
                <a:solidFill>
                  <a:srgbClr val="FF0000"/>
                </a:solidFill>
              </a:rPr>
              <a:t>типом объекта</a:t>
            </a:r>
            <a:r>
              <a:rPr lang="ru-RU" dirty="0"/>
              <a:t>, должны быть объявлены </a:t>
            </a:r>
            <a:r>
              <a:rPr lang="ru-RU" b="1" dirty="0">
                <a:solidFill>
                  <a:srgbClr val="FF0000"/>
                </a:solidFill>
              </a:rPr>
              <a:t>виртуальными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935480"/>
            <a:ext cx="8229600" cy="463679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Метод класса, для которого допускается альтернативная реализация в подклассе должен быть объявлен </a:t>
            </a:r>
            <a:r>
              <a:rPr lang="ru-RU" sz="2800" b="1" dirty="0"/>
              <a:t>виртуальным</a:t>
            </a:r>
            <a:endParaRPr lang="ru-RU" sz="2800" dirty="0"/>
          </a:p>
          <a:p>
            <a:pPr lvl="1">
              <a:lnSpc>
                <a:spcPct val="80000"/>
              </a:lnSpc>
            </a:pPr>
            <a:r>
              <a:rPr lang="ru-RU" dirty="0"/>
              <a:t>Виртуальный метод позволяет вызвать реализацию класса-наследника через ссылку или указатель на родительский класс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Виртуальные функции обозначаются в объявлении класса при помощи ключевого слова </a:t>
            </a:r>
            <a:r>
              <a:rPr lang="en-US" b="1" dirty="0">
                <a:solidFill>
                  <a:srgbClr val="FF0000"/>
                </a:solidFill>
              </a:rPr>
              <a:t>virtual</a:t>
            </a:r>
            <a:endParaRPr lang="ru-RU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800" dirty="0"/>
              <a:t>Виртуальные функции позволяют использовать </a:t>
            </a:r>
            <a:r>
              <a:rPr lang="ru-RU" sz="2800" b="1" dirty="0">
                <a:solidFill>
                  <a:srgbClr val="FF0000"/>
                </a:solidFill>
              </a:rPr>
              <a:t>полиморфизм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Полиморфизм позволяет осуществлять работу с разными реализациями через один и тот же интерфейс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95884" y="44625"/>
            <a:ext cx="8964612" cy="678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en-US" sz="1500" b="1" dirty="0">
                <a:latin typeface="Courier New" pitchFamily="49" charset="0"/>
              </a:rPr>
              <a:t>std::string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Shape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virtual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0;}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CRectangle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width, double height</a:t>
            </a:r>
            <a:r>
              <a:rPr lang="ru-RU" sz="1500" b="1" dirty="0">
                <a:latin typeface="Courier New" pitchFamily="49" charset="0"/>
              </a:rPr>
              <a:t>)</a:t>
            </a:r>
            <a:endParaRPr lang="en-US" sz="1500" b="1" dirty="0">
              <a:latin typeface="Courier New" pitchFamily="49" charset="0"/>
            </a:endParaRPr>
          </a:p>
          <a:p>
            <a:pPr defTabSz="363538"/>
            <a:r>
              <a:rPr lang="en-US" sz="1500" b="1" dirty="0">
                <a:latin typeface="Courier New" pitchFamily="49" charset="0"/>
              </a:rPr>
              <a:t>		</a:t>
            </a:r>
            <a:r>
              <a:rPr lang="ru-RU" sz="1500" b="1" dirty="0">
                <a:latin typeface="Courier New" pitchFamily="49" charset="0"/>
              </a:rPr>
              <a:t>: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width</a:t>
            </a:r>
            <a:r>
              <a:rPr lang="ru-RU" sz="1500" b="1" dirty="0">
                <a:latin typeface="Courier New" pitchFamily="49" charset="0"/>
              </a:rPr>
              <a:t>),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height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Rectangle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</a:t>
            </a:r>
            <a:r>
              <a:rPr lang="ru-RU" sz="1500" b="1" dirty="0">
                <a:latin typeface="Courier New" pitchFamily="49" charset="0"/>
              </a:rPr>
              <a:t>{ 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 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m_width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m_height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CShape</a:t>
            </a:r>
            <a:endParaRPr lang="ru-RU" sz="1500" b="1" dirty="0">
              <a:latin typeface="Courier New" pitchFamily="49" charset="0"/>
            </a:endParaRPr>
          </a:p>
          <a:p>
            <a:pPr defTabSz="36353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CCircle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double radius</a:t>
            </a:r>
            <a:r>
              <a:rPr lang="ru-RU" sz="1500" b="1" dirty="0">
                <a:latin typeface="Courier New" pitchFamily="49" charset="0"/>
              </a:rPr>
              <a:t>):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en-US" sz="1500" b="1" dirty="0">
                <a:latin typeface="Courier New" pitchFamily="49" charset="0"/>
              </a:rPr>
              <a:t>radius</a:t>
            </a:r>
            <a:r>
              <a:rPr lang="ru-RU" sz="1500" b="1" dirty="0">
                <a:latin typeface="Courier New" pitchFamily="49" charset="0"/>
              </a:rPr>
              <a:t>){}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std</a:t>
            </a:r>
            <a:r>
              <a:rPr lang="en-US" sz="1500" b="1" dirty="0">
                <a:latin typeface="Courier New" pitchFamily="49" charset="0"/>
              </a:rPr>
              <a:t>::string </a:t>
            </a:r>
            <a:r>
              <a:rPr lang="ru-RU" sz="1500" b="1" dirty="0" err="1">
                <a:latin typeface="Courier New" pitchFamily="49" charset="0"/>
              </a:rPr>
              <a:t>GetType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"</a:t>
            </a:r>
            <a:r>
              <a:rPr lang="ru-RU" sz="1500" b="1" dirty="0" err="1">
                <a:latin typeface="Courier New" pitchFamily="49" charset="0"/>
              </a:rPr>
              <a:t>Circle</a:t>
            </a:r>
            <a:r>
              <a:rPr lang="ru-RU" sz="1500" b="1" dirty="0">
                <a:latin typeface="Courier New" pitchFamily="49" charset="0"/>
              </a:rPr>
              <a:t>";}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GetArea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 override </a:t>
            </a:r>
            <a:r>
              <a:rPr lang="ru-RU" sz="1500" b="1" dirty="0">
                <a:latin typeface="Courier New" pitchFamily="49" charset="0"/>
              </a:rPr>
              <a:t>{</a:t>
            </a:r>
            <a:r>
              <a:rPr lang="ru-RU" sz="1500" b="1" dirty="0" err="1">
                <a:latin typeface="Courier New" pitchFamily="49" charset="0"/>
              </a:rPr>
              <a:t>return</a:t>
            </a:r>
            <a:r>
              <a:rPr lang="ru-RU" sz="1500" b="1" dirty="0">
                <a:latin typeface="Courier New" pitchFamily="49" charset="0"/>
              </a:rPr>
              <a:t> 3.14159265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 *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;}</a:t>
            </a:r>
          </a:p>
          <a:p>
            <a:pPr defTabSz="363538"/>
            <a:r>
              <a:rPr lang="ru-RU" sz="1500" b="1" dirty="0" err="1">
                <a:latin typeface="Courier New" pitchFamily="49" charset="0"/>
              </a:rPr>
              <a:t>private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double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m_radius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5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0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0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60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60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60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0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заработало как надо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0" y="1989138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125"/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CShape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const&amp;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shape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std::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shape.GetType</a:t>
            </a:r>
            <a:r>
              <a:rPr lang="en-US" sz="1600" b="1" dirty="0">
                <a:latin typeface="Courier New" pitchFamily="49" charset="0"/>
              </a:rPr>
              <a:t>() &lt;&lt; " area: " &lt;&lt; </a:t>
            </a:r>
            <a:r>
              <a:rPr lang="ru-RU" sz="1600" b="1" dirty="0" err="1">
                <a:latin typeface="Courier New" pitchFamily="49" charset="0"/>
              </a:rPr>
              <a:t>shape.GetArea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en-US" sz="1600" b="1" dirty="0">
                <a:latin typeface="Courier New" pitchFamily="49" charset="0"/>
              </a:rPr>
              <a:t> &lt;&lt; "\n"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main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argc</a:t>
            </a:r>
            <a:r>
              <a:rPr lang="en-US" sz="1600" b="1" dirty="0">
                <a:latin typeface="Courier New" pitchFamily="49" charset="0"/>
              </a:rPr>
              <a:t>, char * </a:t>
            </a:r>
            <a:r>
              <a:rPr lang="en-US" sz="1600" b="1" dirty="0" err="1">
                <a:latin typeface="Courier New" pitchFamily="49" charset="0"/>
              </a:rPr>
              <a:t>argv</a:t>
            </a:r>
            <a:r>
              <a:rPr lang="en-US" sz="1600" b="1" dirty="0">
                <a:latin typeface="Courier New" pitchFamily="49" charset="0"/>
              </a:rPr>
              <a:t>[]</a:t>
            </a:r>
            <a:r>
              <a:rPr lang="ru-RU" sz="1600" b="1" dirty="0">
                <a:latin typeface="Courier New" pitchFamily="49" charset="0"/>
              </a:rPr>
              <a:t>)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CCircle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en-US" sz="1600" b="1" dirty="0">
                <a:latin typeface="Courier New" pitchFamily="49" charset="0"/>
              </a:rPr>
              <a:t>(10)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CRectangle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en-US" sz="1600" b="1" dirty="0">
                <a:latin typeface="Courier New" pitchFamily="49" charset="0"/>
              </a:rPr>
              <a:t>(20, 10)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circle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PrintShape</a:t>
            </a:r>
            <a:r>
              <a:rPr lang="en-US" sz="1600" b="1" dirty="0">
                <a:latin typeface="Courier New" pitchFamily="49" charset="0"/>
              </a:rPr>
              <a:t>Area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rectangle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365125"/>
            <a:endParaRPr lang="ru-RU" sz="1600" b="1" dirty="0">
              <a:latin typeface="Courier New" pitchFamily="49" charset="0"/>
            </a:endParaRPr>
          </a:p>
          <a:p>
            <a:pPr defTabSz="365125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return</a:t>
            </a:r>
            <a:r>
              <a:rPr lang="ru-RU" sz="1600" b="1" dirty="0">
                <a:latin typeface="Courier New" pitchFamily="49" charset="0"/>
              </a:rPr>
              <a:t> 0;</a:t>
            </a:r>
          </a:p>
          <a:p>
            <a:pPr defTabSz="365125"/>
            <a:r>
              <a:rPr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8282" y="5857893"/>
            <a:ext cx="5286412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600" b="1" dirty="0">
                <a:latin typeface="Courier New" pitchFamily="49" charset="0"/>
              </a:rPr>
              <a:t>Output:</a:t>
            </a:r>
            <a:endParaRPr lang="ru-RU" sz="1600" b="1" dirty="0">
              <a:latin typeface="Courier New" pitchFamily="49" charset="0"/>
            </a:endParaRPr>
          </a:p>
          <a:p>
            <a:pPr defTabSz="180975"/>
            <a:r>
              <a:rPr lang="en-US" sz="1600" dirty="0">
                <a:latin typeface="Courier New" pitchFamily="49" charset="0"/>
              </a:rPr>
              <a:t>Circle area: 314.159</a:t>
            </a:r>
          </a:p>
          <a:p>
            <a:pPr defTabSz="180975"/>
            <a:r>
              <a:rPr lang="en-US" sz="1600" dirty="0">
                <a:latin typeface="Courier New" pitchFamily="49" charset="0"/>
              </a:rPr>
              <a:t>Rectangle area: 200</a:t>
            </a:r>
            <a:endParaRPr lang="ru-RU" sz="16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реализации виртуальных методов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методы, объявленные в базовом классе виртуальными, остаются виртуальными в классах-потомках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Виртуальность метода сохраняется при наследовании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ru-RU" dirty="0"/>
              <a:t>Рекомендуется помечать переопределённые методы ключевым словом </a:t>
            </a:r>
            <a:r>
              <a:rPr lang="en-US" dirty="0"/>
              <a:t>override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виртуальные методы ведут себя, как обычные методы, если они вызваны </a:t>
            </a:r>
            <a:r>
              <a:rPr lang="ru-RU" b="1" dirty="0"/>
              <a:t>во время конструирования </a:t>
            </a:r>
            <a:r>
              <a:rPr lang="ru-RU" dirty="0"/>
              <a:t>или </a:t>
            </a:r>
            <a:r>
              <a:rPr lang="ru-RU" b="1" dirty="0"/>
              <a:t>разрушения</a:t>
            </a:r>
            <a:r>
              <a:rPr lang="ru-RU" dirty="0"/>
              <a:t> экземпляра класса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деструкторе и конструкторе вызывается реализация текущего класса, а не класса-наследника</a:t>
            </a:r>
          </a:p>
          <a:p>
            <a:pPr lvl="1"/>
            <a:r>
              <a:rPr lang="ru-RU" dirty="0"/>
              <a:t>В других языках программирования может быть по-другому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DF88-69EE-45D2-B246-C565AE8A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B01D-F3A9-4D72-9765-DFE57125F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2007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844824"/>
            <a:ext cx="4211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51984" y="1268760"/>
            <a:ext cx="4464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CBase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~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(){}</a:t>
            </a: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SayHello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"Hello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virtual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SayGoodbye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()const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&lt;&lt; "Goodbye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\n";}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_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tmain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_TCHAR*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CDerived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derived;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derived.SayHelloAndGoodbye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180975"/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pPr defTabSz="180975"/>
            <a:r>
              <a:rPr lang="en-US" sz="1400" b="1" dirty="0">
                <a:latin typeface="Courier New" pitchFamily="49" charset="0"/>
                <a:cs typeface="Courier New" pitchFamily="49" charset="0"/>
              </a:rPr>
              <a:t>	return 0;</a:t>
            </a:r>
          </a:p>
          <a:p>
            <a:pPr defTabSz="180975"/>
            <a:r>
              <a:rPr lang="ru-RU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1584" y="5643826"/>
            <a:ext cx="2916832" cy="1169551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400" b="1" dirty="0">
                <a:latin typeface="Courier New" pitchFamily="49" charset="0"/>
              </a:rPr>
              <a:t>Output:</a:t>
            </a:r>
            <a:endParaRPr lang="ru-RU" sz="1400" b="1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Hello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CDerived</a:t>
            </a:r>
            <a:endParaRPr lang="en-US" sz="1400" dirty="0">
              <a:latin typeface="Courier New" pitchFamily="49" charset="0"/>
            </a:endParaRPr>
          </a:p>
          <a:p>
            <a:pPr defTabSz="180975"/>
            <a:r>
              <a:rPr lang="en-US" sz="1400" dirty="0">
                <a:latin typeface="Courier New" pitchFamily="49" charset="0"/>
              </a:rPr>
              <a:t>Goodbye from </a:t>
            </a:r>
            <a:r>
              <a:rPr lang="en-US" sz="1400" dirty="0" err="1">
                <a:latin typeface="Courier New" pitchFamily="49" charset="0"/>
              </a:rPr>
              <a:t>CBase</a:t>
            </a:r>
            <a:endParaRPr lang="ru-RU" sz="1400" dirty="0">
              <a:latin typeface="Courier New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4725144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703512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03512" y="4653136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194858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096000" y="5157192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75520" y="4005064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2780928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71664" y="40050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3429000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096000" y="5589240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096000" y="2204864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775520" y="335699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775520" y="52292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Виртуальный деструктор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Деструктор класса, имеющего наследников</a:t>
            </a:r>
            <a:r>
              <a:rPr lang="en-US" dirty="0"/>
              <a:t>,</a:t>
            </a:r>
            <a:r>
              <a:rPr lang="ru-RU" dirty="0"/>
              <a:t> всегда должен </a:t>
            </a:r>
            <a:r>
              <a:rPr lang="ru-RU" b="1" dirty="0"/>
              <a:t>явно</a:t>
            </a:r>
            <a:r>
              <a:rPr lang="ru-RU" dirty="0"/>
              <a:t> объявляться виртуальным</a:t>
            </a:r>
          </a:p>
          <a:p>
            <a:pPr lvl="1"/>
            <a:r>
              <a:rPr lang="ru-RU" dirty="0"/>
              <a:t>Это обеспечивает корректный вызов деструктора нужного класса при вызове оператора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ru-RU" dirty="0"/>
              <a:t>с указателем на базовый класс</a:t>
            </a:r>
          </a:p>
          <a:p>
            <a:r>
              <a:rPr lang="ru-RU" dirty="0"/>
              <a:t>Деструктор, не объявленный явно виртуальным, а также автоматически сгенерированный деструктор является не виртуальным</a:t>
            </a:r>
          </a:p>
          <a:p>
            <a:pPr lvl="1"/>
            <a:r>
              <a:rPr lang="ru-RU" dirty="0"/>
              <a:t>Классы без виртуальных деструкторов не предназначены для расширения</a:t>
            </a:r>
          </a:p>
          <a:p>
            <a:pPr lvl="1"/>
            <a:r>
              <a:rPr lang="ru-RU" dirty="0"/>
              <a:t>Классы стандартных коллекций </a:t>
            </a:r>
            <a:r>
              <a:rPr lang="en-US" dirty="0"/>
              <a:t>STL </a:t>
            </a:r>
            <a:r>
              <a:rPr lang="ru-RU" dirty="0"/>
              <a:t>(строки, векторы) не имеют виртуальных деструкторов, поэтому наследоваться от них нельзя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при использовании </a:t>
            </a:r>
            <a:r>
              <a:rPr lang="ru-RU" dirty="0" err="1"/>
              <a:t>невиртуального</a:t>
            </a:r>
            <a:r>
              <a:rPr lang="ru-RU" dirty="0"/>
              <a:t> деструктора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928803"/>
            <a:ext cx="371474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а вот тут будет вызван лишь</a:t>
            </a:r>
            <a:endParaRPr lang="en-US" sz="1100" b="1" i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		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деструктор базового класса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 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96198" y="4357695"/>
            <a:ext cx="3000428" cy="2462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Base class data were deleted</a:t>
            </a:r>
            <a:endParaRPr lang="ru-RU" sz="110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500306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643182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819396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992752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327082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500438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643314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143380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Исправляем проблему, объявив деструктор виртуальным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1785952"/>
            <a:ext cx="5143504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(new char [100])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virtual ~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</a:rPr>
              <a:t>CBase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"Base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m_pBaseData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class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: public 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endParaRPr lang="en-US" sz="1100" b="1" dirty="0"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public: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():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(new char [1000])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created\n";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~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delete []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"Derived class data were deleted\n";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private: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char * </a:t>
            </a:r>
            <a:r>
              <a:rPr lang="en-US" sz="1100" b="1" dirty="0" err="1">
                <a:latin typeface="Courier New" pitchFamily="49" charset="0"/>
              </a:rPr>
              <a:t>m_pDerivedData</a:t>
            </a:r>
            <a:r>
              <a:rPr lang="en-US" sz="1100" b="1" dirty="0">
                <a:latin typeface="Courier New" pitchFamily="49" charset="0"/>
              </a:rPr>
              <a:t>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};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1752" y="1785926"/>
            <a:ext cx="371474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266700"/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main(</a:t>
            </a:r>
            <a:r>
              <a:rPr lang="en-US" sz="1100" b="1" dirty="0" err="1">
                <a:latin typeface="Courier New" pitchFamily="49" charset="0"/>
              </a:rPr>
              <a:t>int</a:t>
            </a:r>
            <a:r>
              <a:rPr lang="en-US" sz="1100" b="1" dirty="0">
                <a:latin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</a:rPr>
              <a:t>argc</a:t>
            </a:r>
            <a:r>
              <a:rPr lang="en-US" sz="1100" b="1" dirty="0">
                <a:latin typeface="Courier New" pitchFamily="49" charset="0"/>
              </a:rPr>
              <a:t>, char * </a:t>
            </a:r>
            <a:r>
              <a:rPr lang="en-US" sz="1100" b="1" dirty="0" err="1">
                <a:latin typeface="Courier New" pitchFamily="49" charset="0"/>
              </a:rPr>
              <a:t>argv</a:t>
            </a:r>
            <a:r>
              <a:rPr lang="en-US" sz="1100" b="1" dirty="0">
                <a:latin typeface="Courier New" pitchFamily="49" charset="0"/>
              </a:rPr>
              <a:t>[])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{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derived;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}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</a:rPr>
              <a:t>// </a:t>
            </a:r>
            <a:r>
              <a:rPr lang="ru-RU" sz="1100" b="1" dirty="0">
                <a:solidFill>
                  <a:srgbClr val="00B050"/>
                </a:solidFill>
                <a:latin typeface="Courier New" pitchFamily="49" charset="0"/>
              </a:rPr>
              <a:t>этот объект удалится нормально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</a:endParaRP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pDerived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std::</a:t>
            </a:r>
            <a:r>
              <a:rPr lang="en-US" sz="1100" b="1" dirty="0" err="1">
                <a:latin typeface="Courier New" pitchFamily="49" charset="0"/>
              </a:rPr>
              <a:t>cout</a:t>
            </a:r>
            <a:r>
              <a:rPr lang="en-US" sz="1100" b="1" dirty="0">
                <a:latin typeface="Courier New" pitchFamily="49" charset="0"/>
              </a:rPr>
              <a:t> &lt;&lt; "===\n";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</a:t>
            </a:r>
            <a:r>
              <a:rPr lang="en-US" sz="1100" b="1" dirty="0" err="1">
                <a:latin typeface="Courier New" pitchFamily="49" charset="0"/>
              </a:rPr>
              <a:t>CBase</a:t>
            </a:r>
            <a:r>
              <a:rPr lang="en-US" sz="1100" b="1" dirty="0">
                <a:latin typeface="Courier New" pitchFamily="49" charset="0"/>
              </a:rPr>
              <a:t> *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new </a:t>
            </a:r>
            <a:r>
              <a:rPr lang="en-US" sz="1100" b="1" dirty="0" err="1">
                <a:latin typeface="Courier New" pitchFamily="49" charset="0"/>
              </a:rPr>
              <a:t>CDerived</a:t>
            </a:r>
            <a:r>
              <a:rPr lang="en-US" sz="1100" b="1" dirty="0">
                <a:latin typeface="Courier New" pitchFamily="49" charset="0"/>
              </a:rPr>
              <a:t>();</a:t>
            </a:r>
            <a:endParaRPr lang="ru-RU" sz="1100" b="1" dirty="0">
              <a:latin typeface="Courier New" pitchFamily="49" charset="0"/>
            </a:endParaRPr>
          </a:p>
          <a:p>
            <a:pPr defTabSz="266700"/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	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/* </a:t>
            </a:r>
            <a:r>
              <a:rPr lang="ru-RU" sz="1100" b="1" i="1" dirty="0">
                <a:solidFill>
                  <a:srgbClr val="00B050"/>
                </a:solidFill>
                <a:latin typeface="Courier New" pitchFamily="49" charset="0"/>
              </a:rPr>
              <a:t>теперь все хорошо</a:t>
            </a:r>
            <a:r>
              <a:rPr lang="en-US" sz="1100" b="1" i="1" dirty="0">
                <a:solidFill>
                  <a:srgbClr val="00B050"/>
                </a:solidFill>
                <a:latin typeface="Courier New" pitchFamily="49" charset="0"/>
              </a:rPr>
              <a:t>*/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delete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; </a:t>
            </a:r>
            <a:r>
              <a:rPr lang="en-US" sz="1100" b="1" dirty="0" err="1">
                <a:latin typeface="Courier New" pitchFamily="49" charset="0"/>
              </a:rPr>
              <a:t>pBase</a:t>
            </a:r>
            <a:r>
              <a:rPr lang="en-US" sz="1100" b="1" dirty="0">
                <a:latin typeface="Courier New" pitchFamily="49" charset="0"/>
              </a:rPr>
              <a:t> = NULL;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	return 0;</a:t>
            </a:r>
          </a:p>
          <a:p>
            <a:pPr defTabSz="266700"/>
            <a:r>
              <a:rPr lang="en-US" sz="1100" b="1" dirty="0">
                <a:latin typeface="Courier New" pitchFamily="49" charset="0"/>
              </a:rPr>
              <a:t>}</a:t>
            </a:r>
            <a:endParaRPr lang="ru-RU" sz="1100" b="1" dirty="0"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34298" y="4196720"/>
            <a:ext cx="3000428" cy="26314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80975"/>
            <a:r>
              <a:rPr lang="en-US" sz="1100" b="1" dirty="0">
                <a:latin typeface="Courier New" pitchFamily="49" charset="0"/>
              </a:rPr>
              <a:t>Output:</a:t>
            </a:r>
            <a:endParaRPr lang="ru-RU" sz="1100" b="1" dirty="0">
              <a:latin typeface="Courier New" pitchFamily="49" charset="0"/>
            </a:endParaRP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deleted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===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Base class data were created</a:t>
            </a:r>
          </a:p>
          <a:p>
            <a:pPr defTabSz="180975"/>
            <a:r>
              <a:rPr lang="en-US" sz="1100" dirty="0">
                <a:latin typeface="Courier New" pitchFamily="49" charset="0"/>
              </a:rPr>
              <a:t>Derived class data were created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Derived class data were deleted</a:t>
            </a:r>
          </a:p>
          <a:p>
            <a:pPr defTabSz="180975"/>
            <a:r>
              <a:rPr lang="en-US" sz="1100" dirty="0">
                <a:solidFill>
                  <a:srgbClr val="0070C0"/>
                </a:solidFill>
                <a:latin typeface="Courier New" pitchFamily="49" charset="0"/>
              </a:rPr>
              <a:t>Base class data were deleted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953256" y="2357430"/>
            <a:ext cx="1571636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67504" y="2500306"/>
            <a:ext cx="35719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667504" y="2676520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67504" y="2849876"/>
            <a:ext cx="321471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67504" y="3184206"/>
            <a:ext cx="285752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67504" y="3357562"/>
            <a:ext cx="185738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667504" y="3500438"/>
            <a:ext cx="271464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667504" y="4000504"/>
            <a:ext cx="242889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Подводим итоги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Всегда используем виртуальный деструктор:</a:t>
            </a:r>
          </a:p>
          <a:p>
            <a:pPr lvl="1"/>
            <a:r>
              <a:rPr lang="ru-RU" dirty="0"/>
              <a:t>В базовых классах</a:t>
            </a:r>
          </a:p>
          <a:p>
            <a:pPr lvl="1"/>
            <a:r>
              <a:rPr lang="ru-RU" dirty="0"/>
              <a:t>В классах, от которых возможно наследование в будущем</a:t>
            </a:r>
          </a:p>
          <a:p>
            <a:pPr lvl="2"/>
            <a:r>
              <a:rPr lang="ru-RU" dirty="0"/>
              <a:t>Например, в классах с виртуальными методами</a:t>
            </a:r>
          </a:p>
          <a:p>
            <a:r>
              <a:rPr lang="ru-RU" dirty="0"/>
              <a:t>Не используем виртуальные деструкторы</a:t>
            </a:r>
          </a:p>
          <a:p>
            <a:pPr lvl="1"/>
            <a:r>
              <a:rPr lang="ru-RU" dirty="0"/>
              <a:t>В классах, от которых не планируется создавать производные классы в будущем</a:t>
            </a:r>
            <a:endParaRPr lang="en-US" dirty="0"/>
          </a:p>
          <a:p>
            <a:r>
              <a:rPr lang="ru-RU" dirty="0"/>
              <a:t>Также возможно в базовом классе объявить защищенный </a:t>
            </a:r>
            <a:r>
              <a:rPr lang="ru-RU" dirty="0" err="1"/>
              <a:t>невиртуальный</a:t>
            </a:r>
            <a:r>
              <a:rPr lang="ru-RU" dirty="0"/>
              <a:t> деструктор</a:t>
            </a:r>
          </a:p>
          <a:p>
            <a:pPr lvl="1"/>
            <a:r>
              <a:rPr lang="ru-RU" dirty="0"/>
              <a:t>Объекты данного класса удалить напрямую невозможно – только через указатель на класс-наследник</a:t>
            </a:r>
          </a:p>
          <a:p>
            <a:pPr lvl="1"/>
            <a:r>
              <a:rPr lang="ru-RU" dirty="0"/>
              <a:t>Данный деструктор будет доступен классам-наследникам</a:t>
            </a:r>
          </a:p>
          <a:p>
            <a:r>
              <a:rPr lang="ru-RU" dirty="0"/>
              <a:t>Также можно объявить класс как </a:t>
            </a:r>
            <a:r>
              <a:rPr lang="en-US" dirty="0"/>
              <a:t>final - </a:t>
            </a:r>
            <a:r>
              <a:rPr lang="ru-RU" dirty="0"/>
              <a:t>в этом случае от него нельзя будет </a:t>
            </a:r>
            <a:r>
              <a:rPr lang="ru-RU" dirty="0" err="1"/>
              <a:t>унаследоваться</a:t>
            </a:r>
            <a:r>
              <a:rPr lang="ru-RU" dirty="0"/>
              <a:t> вообще</a:t>
            </a:r>
            <a:endParaRPr lang="en-US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{…}</a:t>
            </a:r>
            <a:endParaRPr lang="ru-RU" dirty="0"/>
          </a:p>
          <a:p>
            <a:pPr lvl="1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E7465-03F5-4E59-AEA0-E6B0FCD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Публичное наследование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7FBFF1-4AFC-4DE1-87C9-027F2BC6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(«</a:t>
            </a:r>
            <a:r>
              <a:rPr lang="en-US" dirty="0"/>
              <a:t>is a</a:t>
            </a:r>
            <a:r>
              <a:rPr lang="ru-RU" dirty="0"/>
              <a:t>»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Дочерний класс является </a:t>
            </a:r>
          </a:p>
          <a:p>
            <a:r>
              <a:rPr lang="ru-RU" dirty="0"/>
              <a:t>Кнопка </a:t>
            </a:r>
            <a:r>
              <a:rPr lang="ru-RU" b="1" dirty="0"/>
              <a:t>является</a:t>
            </a:r>
            <a:r>
              <a:rPr lang="en-US" dirty="0"/>
              <a:t> </a:t>
            </a:r>
            <a:r>
              <a:rPr lang="ru-RU" dirty="0"/>
              <a:t>элементом управления</a:t>
            </a:r>
          </a:p>
          <a:p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istringstream</a:t>
            </a:r>
            <a:r>
              <a:rPr lang="en-US" dirty="0"/>
              <a:t> </a:t>
            </a:r>
            <a:r>
              <a:rPr lang="ru-RU" b="1" dirty="0"/>
              <a:t>являются</a:t>
            </a:r>
            <a:r>
              <a:rPr lang="ru-RU" dirty="0"/>
              <a:t> частными случаями </a:t>
            </a:r>
            <a:r>
              <a:rPr lang="en-US" dirty="0" err="1"/>
              <a:t>istream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970364-E587-463B-813A-9A59E678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D49DA-15D3-49E4-9369-4E9741F2DD08}"/>
              </a:ext>
            </a:extLst>
          </p:cNvPr>
          <p:cNvSpPr txBox="1"/>
          <p:nvPr/>
        </p:nvSpPr>
        <p:spPr>
          <a:xfrm>
            <a:off x="1559165" y="1988841"/>
            <a:ext cx="887152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Person(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name_(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age_(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2409-F746-4109-BB49-ED40121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типа вверх по иерархии классов –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4D25-DFCA-455E-9B7B-74040A3171F4}"/>
              </a:ext>
            </a:extLst>
          </p:cNvPr>
          <p:cNvSpPr txBox="1"/>
          <p:nvPr/>
        </p:nvSpPr>
        <p:spPr>
          <a:xfrm>
            <a:off x="1524000" y="1878472"/>
            <a:ext cx="88945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Виртуальные методы</a:t>
            </a:r>
          </a:p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Деструкторы при наследовании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2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8A205-F1FF-4C10-A47B-3A590A5B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Работа с наследниками через ссылку или указатель на базовый класс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32E7-4395-4DC5-985E-6F0B6EC1D249}"/>
              </a:ext>
            </a:extLst>
          </p:cNvPr>
          <p:cNvSpPr txBox="1"/>
          <p:nvPr/>
        </p:nvSpPr>
        <p:spPr>
          <a:xfrm>
            <a:off x="1574032" y="1988841"/>
            <a:ext cx="9093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clubs"s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(boy);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77634-CBCA-4959-8792-5E21CF086B57}"/>
              </a:ext>
            </a:extLst>
          </p:cNvPr>
          <p:cNvSpPr txBox="1"/>
          <p:nvPr/>
        </p:nvSpPr>
        <p:spPr>
          <a:xfrm>
            <a:off x="4223792" y="6213179"/>
            <a:ext cx="6444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Harry Potter is too young to visit night clubs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F123-9D0B-AEEF-0D01-1B548AAA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397442"/>
            <a:ext cx="2855639" cy="160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8E1E6-307A-5DA9-0D5F-86AB8EA4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863421"/>
            <a:ext cx="2855639" cy="16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DBE5-956B-4B47-9DA7-4B962A4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Приведение ссылок и указателей вверх по иерархии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17345-EF97-4925-8941-6A2681F0F3D1}"/>
              </a:ext>
            </a:extLst>
          </p:cNvPr>
          <p:cNvSpPr txBox="1"/>
          <p:nvPr/>
        </p:nvSpPr>
        <p:spPr>
          <a:xfrm>
            <a:off x="1703512" y="2348880"/>
            <a:ext cx="85834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boy(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"Harry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Potter"s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11);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*&gt; people{ &amp;boy, &amp;worker 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person : people)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(*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11F-86AE-4EE8-AEF6-8B2E22F7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Хранение данных класса-наследника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AC0D3F-A1F4-414B-872C-E6D3A38F0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9" y="2829875"/>
            <a:ext cx="8444291" cy="23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8BC9F-6453-4C0A-AC5C-3554E07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Виртуальные методы, полиморфизм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C374-7ABA-4853-B1AA-EADD5BC0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76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67758-EC74-41CD-B4F5-4DA41B8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E224B-9C24-4195-A6A4-B69E6EB20C4F}"/>
              </a:ext>
            </a:extLst>
          </p:cNvPr>
          <p:cNvSpPr txBox="1"/>
          <p:nvPr/>
        </p:nvSpPr>
        <p:spPr>
          <a:xfrm>
            <a:off x="1775520" y="2276872"/>
            <a:ext cx="86409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Реализация виртуального метода может быть переопределена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его наследниками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3F3E4-62CA-40DA-BF8A-2984093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Переопределение виртуального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2D6D-A6C9-4817-B425-3003923FDCF7}"/>
              </a:ext>
            </a:extLst>
          </p:cNvPr>
          <p:cNvSpPr txBox="1"/>
          <p:nvPr/>
        </p:nvSpPr>
        <p:spPr>
          <a:xfrm>
            <a:off x="1631504" y="2204864"/>
            <a:ext cx="90364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переопределяет (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реализацию родителя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Сначала вызываем метод </a:t>
            </a:r>
            <a:r>
              <a:rPr lang="ru-RU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родительского класса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Добавляем дополнительное поведение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C136A-9D4A-46ED-B69C-12CF856F8074}"/>
              </a:ext>
            </a:extLst>
          </p:cNvPr>
          <p:cNvSpPr txBox="1"/>
          <p:nvPr/>
        </p:nvSpPr>
        <p:spPr>
          <a:xfrm>
            <a:off x="1847528" y="2780928"/>
            <a:ext cx="84394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person(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"Ivan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Ivanov"s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30);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(person);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F4F4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32CC8-005C-4929-B52B-C05D9D230BFE}"/>
              </a:ext>
            </a:extLst>
          </p:cNvPr>
          <p:cNvSpPr txBox="1"/>
          <p:nvPr/>
        </p:nvSpPr>
        <p:spPr>
          <a:xfrm>
            <a:off x="6125324" y="5567341"/>
            <a:ext cx="458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Ivan Ivanov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01668A-FD54-44BF-9221-DCB5448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2906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CCDA-760F-4B96-867C-44F998D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58D9C-72B8-40D9-8F14-0E28AA8A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Полиморфизм</a:t>
            </a:r>
            <a:r>
              <a:rPr lang="ru-RU" dirty="0"/>
              <a:t> – возможность работы с разными реализациями через один и тот же интерфейс</a:t>
            </a:r>
          </a:p>
          <a:p>
            <a:pPr lvl="1"/>
            <a:r>
              <a:rPr lang="ru-RU" dirty="0"/>
              <a:t>Полиморфизм времени выполнения</a:t>
            </a:r>
          </a:p>
          <a:p>
            <a:pPr lvl="1"/>
            <a:r>
              <a:rPr lang="ru-RU" dirty="0"/>
              <a:t>Полиморфизм времени компиляции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переопределяемый метод родительского класса должен быть объявлен виртуальным</a:t>
            </a:r>
          </a:p>
          <a:p>
            <a:pPr lvl="1"/>
            <a:r>
              <a:rPr lang="ru-RU" dirty="0"/>
              <a:t>Компилятор будет знать, что метод может быть переопределён подклассами</a:t>
            </a:r>
          </a:p>
          <a:p>
            <a:pPr lvl="1"/>
            <a:r>
              <a:rPr lang="ru-RU" dirty="0"/>
              <a:t>Объект с виртуальными методами хранит дополнительную информацию, позволяющую узнать о типе объекта во время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24618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402F9-39DF-4373-8AA4-DE669A2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3A5F-02C4-493B-8C7F-764C26E8D59E}"/>
              </a:ext>
            </a:extLst>
          </p:cNvPr>
          <p:cNvSpPr txBox="1"/>
          <p:nvPr/>
        </p:nvSpPr>
        <p:spPr>
          <a:xfrm>
            <a:off x="1524000" y="185320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замещает собой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невиртуальный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родителя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D7704-52A9-4D30-83FA-1480DA3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Замещение метода родительского класса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D5F2-59E3-426B-AEC0-321EB02B7EA7}"/>
              </a:ext>
            </a:extLst>
          </p:cNvPr>
          <p:cNvSpPr txBox="1"/>
          <p:nvPr/>
        </p:nvSpPr>
        <p:spPr>
          <a:xfrm>
            <a:off x="1524000" y="1847089"/>
            <a:ext cx="9144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ru-RU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&gt;= 18)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Компилятор вызовет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::Dance, так как он не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.Dance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too young to visit night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club"s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40,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Вызовется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так он вызывается у переменной типа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worker.Dance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VisitNightClub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4594-6A6D-49EA-8E73-5B830DC1F38A}"/>
              </a:ext>
            </a:extLst>
          </p:cNvPr>
          <p:cNvSpPr txBox="1"/>
          <p:nvPr/>
        </p:nvSpPr>
        <p:spPr>
          <a:xfrm>
            <a:off x="6888088" y="6018580"/>
            <a:ext cx="3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Mario is dancing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Абстрактные классы и интерфейсы</a:t>
            </a:r>
          </a:p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Приведение типов по иерархии классов</a:t>
            </a:r>
          </a:p>
          <a:p>
            <a:pPr algn="l"/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19EE-E31E-4224-93F6-90C5F92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Спецификатор </a:t>
            </a:r>
            <a:r>
              <a:rPr lang="en-US" dirty="0"/>
              <a:t>override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4BBF-9C02-4024-A15F-9A59E3B551BC}"/>
              </a:ext>
            </a:extLst>
          </p:cNvPr>
          <p:cNvSpPr txBox="1"/>
          <p:nvPr/>
        </p:nvSpPr>
        <p:spPr>
          <a:xfrm>
            <a:off x="1524000" y="1847089"/>
            <a:ext cx="8763000" cy="47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Метод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умышленно объявлен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невиртуальным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name_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dancing"s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72DBB-C4FD-4762-99C1-6A21BCD04409}"/>
              </a:ext>
            </a:extLst>
          </p:cNvPr>
          <p:cNvSpPr txBox="1"/>
          <p:nvPr/>
        </p:nvSpPr>
        <p:spPr>
          <a:xfrm>
            <a:off x="6096000" y="5229201"/>
            <a:ext cx="486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error C3668: 'Worker::Dance': method with override specifier 'override' did not override any base class methods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4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3B646-C1E1-467C-A92D-C46BD4DA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05CDB-4860-4757-A56C-E938291C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Объявляйте метод родителя виртуальным, чтобы подклассы могли переопределить реализацию этого метода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дочерних классах используйте спецификатор </a:t>
            </a:r>
            <a:r>
              <a:rPr lang="en-US" b="1" dirty="0">
                <a:solidFill>
                  <a:srgbClr val="FF0000"/>
                </a:solidFill>
              </a:rPr>
              <a:t>override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dirty="0"/>
              <a:t>Если не требуется переопределять метод в наследниках, не объявляйте его виртуальным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 наследниках не создавайте метод с таким же именем</a:t>
            </a:r>
          </a:p>
          <a:p>
            <a:r>
              <a:rPr lang="ru-RU" dirty="0"/>
              <a:t>Виртуальный метод</a:t>
            </a:r>
            <a:r>
              <a:rPr lang="en-US" dirty="0"/>
              <a:t> </a:t>
            </a:r>
            <a:r>
              <a:rPr lang="ru-RU" dirty="0"/>
              <a:t>остаётся виртуальным в классах наследниках</a:t>
            </a:r>
          </a:p>
        </p:txBody>
      </p:sp>
    </p:spTree>
    <p:extLst>
      <p:ext uri="{BB962C8B-B14F-4D97-AF65-F5344CB8AC3E}">
        <p14:creationId xmlns:p14="http://schemas.microsoft.com/office/powerpoint/2010/main" val="11171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A50870-CFC1-4EB2-AF6E-6E0E448B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данные и методы класса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515C76-EE5C-4A39-BB4B-1C43C0C68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7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B34B7-B797-452C-B7AB-F8459D0D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Публичные и приватные данные и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31D457D-E39B-4E3A-95C3-D49C932F9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 данные и методы формируют интерфейс класса</a:t>
            </a:r>
          </a:p>
          <a:p>
            <a:r>
              <a:rPr lang="ru-RU" dirty="0"/>
              <a:t>Приватные данные и методы формируют реализацию</a:t>
            </a:r>
          </a:p>
          <a:p>
            <a:pPr lvl="1"/>
            <a:r>
              <a:rPr lang="ru-RU" dirty="0"/>
              <a:t>Данные обычно объявляются приватными, чтобы защитить состояние класса от изменения извне</a:t>
            </a:r>
          </a:p>
          <a:p>
            <a:r>
              <a:rPr lang="ru-RU" dirty="0"/>
              <a:t>Приватная часть скрыта в том числе и от наследников</a:t>
            </a:r>
          </a:p>
          <a:p>
            <a:pPr lvl="1"/>
            <a:r>
              <a:rPr lang="ru-RU" dirty="0"/>
              <a:t>Иногда это бывает неудобно</a:t>
            </a:r>
          </a:p>
        </p:txBody>
      </p:sp>
    </p:spTree>
    <p:extLst>
      <p:ext uri="{BB962C8B-B14F-4D97-AF65-F5344CB8AC3E}">
        <p14:creationId xmlns:p14="http://schemas.microsoft.com/office/powerpoint/2010/main" val="44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11C261-8A01-46FA-8F9F-61C4AA3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Добавляем уровень удовлетворённости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EA48D-DDFA-4B4B-9C54-A3BDA3CAF489}"/>
              </a:ext>
            </a:extLst>
          </p:cNvPr>
          <p:cNvSpPr txBox="1"/>
          <p:nvPr/>
        </p:nvSpPr>
        <p:spPr>
          <a:xfrm>
            <a:off x="1981200" y="2060849"/>
            <a:ext cx="843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Танец поднимает настроение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++satisfaction_;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Уровень удовлетворения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D7130-300B-4461-A4F2-07CA20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E9BBF5-87C9-496B-80C7-030B8AE2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Рабочие в возрасте от 30 до 40 лет должны эмоционально реагировать</a:t>
            </a:r>
            <a:r>
              <a:rPr lang="en-US" dirty="0"/>
              <a:t> </a:t>
            </a:r>
            <a:r>
              <a:rPr lang="ru-RU" dirty="0"/>
              <a:t>во время танца</a:t>
            </a:r>
          </a:p>
          <a:p>
            <a:pPr lvl="1"/>
            <a:r>
              <a:rPr lang="ru-RU" dirty="0"/>
              <a:t>Восклицают «</a:t>
            </a:r>
            <a:r>
              <a:rPr lang="ru-RU" dirty="0" err="1"/>
              <a:t>Оппа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Уровень удовлетворённости увеличивается на два пункта</a:t>
            </a:r>
          </a:p>
          <a:p>
            <a:r>
              <a:rPr lang="ru-RU" dirty="0"/>
              <a:t>Работа уменьшает уровень удовлетворения рабочего на один пункт</a:t>
            </a:r>
          </a:p>
          <a:p>
            <a:r>
              <a:rPr lang="ru-RU" dirty="0"/>
              <a:t>Пользователи класса </a:t>
            </a:r>
            <a:r>
              <a:rPr lang="en-US" dirty="0"/>
              <a:t>Person</a:t>
            </a:r>
            <a:r>
              <a:rPr lang="ru-RU" dirty="0"/>
              <a:t> имеют доступ к значению удовлетворённости только на чтение</a:t>
            </a:r>
          </a:p>
        </p:txBody>
      </p:sp>
    </p:spTree>
    <p:extLst>
      <p:ext uri="{BB962C8B-B14F-4D97-AF65-F5344CB8AC3E}">
        <p14:creationId xmlns:p14="http://schemas.microsoft.com/office/powerpoint/2010/main" val="2291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8DE-936B-45F7-AA03-F0647411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Защищённые члены класса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7FDA-646B-4ACE-9B78-53D61D95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RU" dirty="0"/>
              <a:t>нужен доступ к полю </a:t>
            </a:r>
            <a:r>
              <a:rPr lang="en-US" dirty="0"/>
              <a:t>satisfaction_</a:t>
            </a:r>
            <a:r>
              <a:rPr lang="ru-RU" dirty="0"/>
              <a:t> родителя</a:t>
            </a:r>
          </a:p>
          <a:p>
            <a:r>
              <a:rPr lang="ru-RU" dirty="0"/>
              <a:t>Можно объявить класс </a:t>
            </a:r>
            <a:r>
              <a:rPr lang="en-US" dirty="0"/>
              <a:t>Worker</a:t>
            </a:r>
            <a:r>
              <a:rPr lang="ru-RU" dirty="0"/>
              <a:t> другом класса </a:t>
            </a:r>
            <a:r>
              <a:rPr lang="en-US" dirty="0"/>
              <a:t>Person</a:t>
            </a:r>
          </a:p>
          <a:p>
            <a:pPr lvl="1"/>
            <a:r>
              <a:rPr lang="ru-RU" dirty="0"/>
              <a:t>Это даст доступ ко всем полям</a:t>
            </a:r>
          </a:p>
          <a:p>
            <a:pPr lvl="1"/>
            <a:r>
              <a:rPr lang="ru-RU" dirty="0"/>
              <a:t>Придётся вносить изменения в </a:t>
            </a:r>
            <a:r>
              <a:rPr lang="en-US" dirty="0"/>
              <a:t>Person</a:t>
            </a:r>
            <a:r>
              <a:rPr lang="ru-RU" dirty="0"/>
              <a:t>, если другие наследники тоже захотят изменять уровень удовлетворённости</a:t>
            </a:r>
          </a:p>
          <a:p>
            <a:r>
              <a:rPr lang="ru-RU" dirty="0"/>
              <a:t>Решение – использовать спецификатор</a:t>
            </a:r>
            <a:r>
              <a:rPr lang="en-US" dirty="0"/>
              <a:t> </a:t>
            </a:r>
            <a:r>
              <a:rPr lang="en-US" b="1" dirty="0"/>
              <a:t>protected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74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B59B-3812-467E-98C5-5F871C8DF5AF}"/>
              </a:ext>
            </a:extLst>
          </p:cNvPr>
          <p:cNvSpPr txBox="1"/>
          <p:nvPr/>
        </p:nvSpPr>
        <p:spPr>
          <a:xfrm>
            <a:off x="1703512" y="-1"/>
            <a:ext cx="878497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Уровень удовлетворения теперь доступен наследникам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100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Dance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++satisfaction_;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--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satisfaction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D60BB-E3C3-4926-8B5C-439DA6BB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94" y="2180878"/>
            <a:ext cx="2325613" cy="465122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6FCC15F-EF86-4977-B9BE-E2CB96B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Обозначение защищённых полей на диаграммах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19448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1314B-A0F5-4510-A36B-14EC47257BE8}"/>
              </a:ext>
            </a:extLst>
          </p:cNvPr>
          <p:cNvSpPr txBox="1"/>
          <p:nvPr/>
        </p:nvSpPr>
        <p:spPr>
          <a:xfrm>
            <a:off x="1752600" y="0"/>
            <a:ext cx="86868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 satisfaction_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satisfaction_;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Dance()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::Dance();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age &gt; 30 &amp;&amp; age &lt; 40)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Oppa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+ 1);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Work()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GetSatisfaction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- 1);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326275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500438"/>
            <a:ext cx="10153128" cy="2880468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Абстрактные классы и интерфейсы</a:t>
            </a:r>
          </a:p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Приведение типов по иерархии классов</a:t>
            </a:r>
          </a:p>
          <a:p>
            <a:pPr algn="l"/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3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F4DA2-E6E4-4CD4-834D-1223AC2D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7600E-CBC5-4876-ADA6-FAB43F13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05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515DDC9-3DC0-4CDC-818D-4CA83DF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конструктор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19E8D4-4427-46AA-BBC7-5E2EE797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Доступен лишь классам наследникам</a:t>
            </a:r>
          </a:p>
          <a:p>
            <a:pPr lvl="1"/>
            <a:r>
              <a:rPr lang="ru-RU" dirty="0"/>
              <a:t>Код вне класса не может создать экземпляр класса напрямую</a:t>
            </a:r>
          </a:p>
          <a:p>
            <a:r>
              <a:rPr lang="ru-RU" dirty="0"/>
              <a:t>Защищённый конструктор в родительском классе запрещает создание экземпляров родителя</a:t>
            </a:r>
          </a:p>
          <a:p>
            <a:pPr lvl="1"/>
            <a:r>
              <a:rPr lang="ru-RU" dirty="0"/>
              <a:t>Вместо этого создаются экземпляры классов-наследников</a:t>
            </a:r>
          </a:p>
        </p:txBody>
      </p:sp>
    </p:spTree>
    <p:extLst>
      <p:ext uri="{BB962C8B-B14F-4D97-AF65-F5344CB8AC3E}">
        <p14:creationId xmlns:p14="http://schemas.microsoft.com/office/powerpoint/2010/main" val="199532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3F84C1-9ADD-4B7E-8823-F01632D0EEF9}"/>
              </a:ext>
            </a:extLst>
          </p:cNvPr>
          <p:cNvSpPr txBox="1"/>
          <p:nvPr/>
        </p:nvSpPr>
        <p:spPr>
          <a:xfrm>
            <a:off x="479376" y="162972"/>
            <a:ext cx="454621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explicit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Shape(Color 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color_(color)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…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Color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Color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(color)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, radius_(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radius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){}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radius_;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4DD26-70B4-438C-8440-71F1E14E6B56}"/>
              </a:ext>
            </a:extLst>
          </p:cNvPr>
          <p:cNvSpPr txBox="1"/>
          <p:nvPr/>
        </p:nvSpPr>
        <p:spPr>
          <a:xfrm>
            <a:off x="5519936" y="4797152"/>
            <a:ext cx="6372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Ошибка компиляции - конструктор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недоступен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OK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экземпляр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имеет публичный конструктор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(10.0,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RED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81140-1596-4EE9-932B-86CB0C7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Деструкторы и наследование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981B-B3CB-4ECD-A137-7DF05A642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70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3D1C7A-5223-4050-8FFA-C70EF43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объектов в динамической памяти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6750D-3D82-4AEE-BADB-BEABE1D3A033}"/>
              </a:ext>
            </a:extLst>
          </p:cNvPr>
          <p:cNvSpPr txBox="1"/>
          <p:nvPr/>
        </p:nvSpPr>
        <p:spPr>
          <a:xfrm>
            <a:off x="838200" y="1988840"/>
            <a:ext cx="9448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Функция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может обработать вектор указателей на любые фигуры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DoSomething(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vector&lt;Shape*&gt;&amp;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Circle* circle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Rectangle* rectangle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Rectangle(10, 20, Color::BLUE);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vector&lt;Shape*&gt; shapes = { &amp;circle, &amp;rectangle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DoSomething(shapes);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rectangle;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ADA2-ADC7-46BE-B10F-6016CA83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Удаление экземпляра класса наследника, передав в </a:t>
            </a:r>
            <a:r>
              <a:rPr lang="en-US" sz="4000" dirty="0"/>
              <a:t>delete</a:t>
            </a:r>
            <a:r>
              <a:rPr lang="ru-RU" sz="4000" dirty="0"/>
              <a:t> указатель на родительский класс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5F58D-D67D-4EA8-9F27-4C91DC395442}"/>
              </a:ext>
            </a:extLst>
          </p:cNvPr>
          <p:cNvSpPr txBox="1"/>
          <p:nvPr/>
        </p:nvSpPr>
        <p:spPr>
          <a:xfrm>
            <a:off x="911424" y="2639350"/>
            <a:ext cx="8064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Shape* shape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Circle(10, Color::RED);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2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Что произойдёт?</a:t>
            </a:r>
            <a:endParaRPr lang="ru-RU" sz="22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C368F6F-A10F-4A2B-95E0-AB6B8B1F9C36}"/>
              </a:ext>
            </a:extLst>
          </p:cNvPr>
          <p:cNvSpPr/>
          <p:nvPr/>
        </p:nvSpPr>
        <p:spPr>
          <a:xfrm>
            <a:off x="1775520" y="4293097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А. Программа упадёт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674ADA5-81FE-40CB-8995-78516C18D768}"/>
              </a:ext>
            </a:extLst>
          </p:cNvPr>
          <p:cNvSpPr/>
          <p:nvPr/>
        </p:nvSpPr>
        <p:spPr>
          <a:xfrm>
            <a:off x="6384032" y="4293096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B. </a:t>
            </a:r>
            <a:r>
              <a:rPr lang="ru-RU" dirty="0"/>
              <a:t>Вызовется деструктор </a:t>
            </a:r>
            <a:r>
              <a:rPr lang="en-US" dirty="0"/>
              <a:t>Circle</a:t>
            </a:r>
            <a:endParaRPr lang="ru-RU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2B36B2-B50A-45C2-8558-081BBCD08063}"/>
              </a:ext>
            </a:extLst>
          </p:cNvPr>
          <p:cNvSpPr/>
          <p:nvPr/>
        </p:nvSpPr>
        <p:spPr>
          <a:xfrm>
            <a:off x="1775520" y="5301208"/>
            <a:ext cx="4032448" cy="722814"/>
          </a:xfrm>
          <a:prstGeom prst="hexagon">
            <a:avLst>
              <a:gd name="adj" fmla="val 5216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/>
              <a:t>. Вызовется деструктор </a:t>
            </a:r>
            <a:r>
              <a:rPr lang="en-US" dirty="0"/>
              <a:t>Shape</a:t>
            </a:r>
            <a:endParaRPr lang="ru-RU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0867CB-0A3D-49B5-8D98-97B901BDF04C}"/>
              </a:ext>
            </a:extLst>
          </p:cNvPr>
          <p:cNvSpPr/>
          <p:nvPr/>
        </p:nvSpPr>
        <p:spPr>
          <a:xfrm>
            <a:off x="6384032" y="5274245"/>
            <a:ext cx="4032448" cy="722815"/>
          </a:xfrm>
          <a:prstGeom prst="hexagon">
            <a:avLst>
              <a:gd name="adj" fmla="val 58373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D. </a:t>
            </a:r>
            <a:r>
              <a:rPr lang="ru-RU" dirty="0"/>
              <a:t>Надо смотреть, как объявлен деструктор </a:t>
            </a:r>
            <a:r>
              <a:rPr lang="en-US" dirty="0"/>
              <a:t>Shape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1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3BAF3-B01B-4BC8-9E44-E9593E99E53E}"/>
              </a:ext>
            </a:extLst>
          </p:cNvPr>
          <p:cNvSpPr txBox="1"/>
          <p:nvPr/>
        </p:nvSpPr>
        <p:spPr>
          <a:xfrm>
            <a:off x="1055440" y="1707554"/>
            <a:ext cx="92315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Также можно написать тело деструктора вручную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virtual ~Shape() {</a:t>
            </a: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*/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...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shape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(10, Color::RED);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delete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OK, так как деструктор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виртуальный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9C9944-F027-4D85-8529-169A29D3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Виртуальный деструктор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8205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03A561-3C7D-4699-BDA1-BA02C42D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Виртуальный деструктор в базовом классе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16D66-57F1-418A-8581-9F59E5850095}"/>
              </a:ext>
            </a:extLst>
          </p:cNvPr>
          <p:cNvSpPr txBox="1"/>
          <p:nvPr/>
        </p:nvSpPr>
        <p:spPr>
          <a:xfrm>
            <a:off x="838200" y="1714603"/>
            <a:ext cx="95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~Shape()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… };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shapes;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Color::RED));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shapes.emplace_back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make_unique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&gt;(10.0, 20.0, Color::BLUE));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Деструктор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unique_ptr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корректно удалит фигуры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через указатель на класс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0FCF33-7A4B-97F2-3D8F-34A7F1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выбора типа деструктора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46B2D-337E-78C9-E300-D1530E7C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76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4159-98DB-1ECC-B574-2F52AE0F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Если программист не напишет в классе или структуре деструктор явно, компилятор сгенерирует публичный невиртуальный* деструктор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Классы без наследников</a:t>
            </a:r>
          </a:p>
          <a:p>
            <a:pPr lvl="1"/>
            <a:r>
              <a:rPr lang="ru-RU" dirty="0"/>
              <a:t>Базовые и родительские классы, которые одновременно удовлетворяют двум критериям:</a:t>
            </a:r>
          </a:p>
          <a:p>
            <a:pPr lvl="2"/>
            <a:r>
              <a:rPr lang="ru-RU" dirty="0"/>
              <a:t>Не удаляются полиморфно</a:t>
            </a:r>
          </a:p>
          <a:p>
            <a:pPr lvl="2"/>
            <a:r>
              <a:rPr lang="ru-RU" dirty="0"/>
              <a:t>Используются не только как родительские классы, но и сами по себе</a:t>
            </a:r>
          </a:p>
          <a:p>
            <a:endParaRPr lang="ru-RU" dirty="0"/>
          </a:p>
          <a:p>
            <a:r>
              <a:rPr lang="ru-RU" dirty="0"/>
              <a:t>*Если в</a:t>
            </a:r>
            <a:r>
              <a:rPr lang="en-US" dirty="0"/>
              <a:t> </a:t>
            </a:r>
            <a:r>
              <a:rPr lang="ru-RU" dirty="0"/>
              <a:t>в одном из классов-родителей деструктор был виртуальным, то деструктор наследника тоже будет виртуальным</a:t>
            </a:r>
          </a:p>
        </p:txBody>
      </p:sp>
    </p:spTree>
    <p:extLst>
      <p:ext uri="{BB962C8B-B14F-4D97-AF65-F5344CB8AC3E}">
        <p14:creationId xmlns:p14="http://schemas.microsoft.com/office/powerpoint/2010/main" val="413043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428A6-C2DB-41FE-9A27-384A9AB6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AD62A-E4D8-4B1B-9985-B57FC37A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0" y="729421"/>
            <a:ext cx="10801200" cy="2771017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Наследование</a:t>
            </a:r>
            <a:b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и не только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4B82558-19EA-4C3E-B922-1C26A663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400" y="3861048"/>
            <a:ext cx="10153128" cy="2519858"/>
          </a:xfrm>
        </p:spPr>
        <p:txBody>
          <a:bodyPr>
            <a:normAutofit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Множественное наследование</a:t>
            </a:r>
          </a:p>
          <a:p>
            <a:pPr algn="l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Полиморфизм с 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std::variant</a:t>
            </a:r>
            <a:endParaRPr lang="ru-RU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l"/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86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773FD-B956-56B0-A8F6-9913528C7563}"/>
              </a:ext>
            </a:extLst>
          </p:cNvPr>
          <p:cNvSpPr txBox="1"/>
          <p:nvPr/>
        </p:nvSpPr>
        <p:spPr>
          <a:xfrm>
            <a:off x="443372" y="0"/>
            <a:ext cx="113052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Структура, хранящая данные, общие для всех типов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Она не будет использоваться для полиморфного удаления наследников.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По умолчанию у неё публичный невиртуальный деструктор, чтобы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не иметь накладных расходов на таблицу виртуальных функций.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всех запросов есть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заголовки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запроса нет тела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BaseHttpRequest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DELETE-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 не имеет тело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7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Запрос — один из указанных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видов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запросов (подробнее про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std::variant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конце темы)</a:t>
            </a:r>
            <a:endParaRPr lang="ru-RU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DeleteRequest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B8236-4371-B23E-6231-22011664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2531" y="2708920"/>
            <a:ext cx="65294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7CB13-6FDE-E2B2-6985-711E65DC0F1A}"/>
              </a:ext>
            </a:extLst>
          </p:cNvPr>
          <p:cNvSpPr txBox="1"/>
          <p:nvPr/>
        </p:nvSpPr>
        <p:spPr>
          <a:xfrm>
            <a:off x="838200" y="1582340"/>
            <a:ext cx="8952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PostRequest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log_in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"Host"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"example.com"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{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R"({"login": 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john.doe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", "password": "12345"})"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EE1A2-CAEE-EE29-86DE-FA5ABC95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1E4D-24AC-2D50-6035-51073CBE917D}"/>
              </a:ext>
            </a:extLst>
          </p:cNvPr>
          <p:cNvSpPr txBox="1"/>
          <p:nvPr/>
        </p:nvSpPr>
        <p:spPr>
          <a:xfrm>
            <a:off x="4727848" y="5015546"/>
            <a:ext cx="6096000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POST /</a:t>
            </a:r>
            <a:r>
              <a:rPr lang="en-US" dirty="0" err="1">
                <a:latin typeface="Consolas" panose="020B0609020204030204" pitchFamily="49" charset="0"/>
              </a:rPr>
              <a:t>log_in</a:t>
            </a:r>
            <a:r>
              <a:rPr lang="en-US" dirty="0">
                <a:latin typeface="Consolas" panose="020B0609020204030204" pitchFamily="49" charset="0"/>
              </a:rPr>
              <a:t> HTTP/1.1</a:t>
            </a:r>
          </a:p>
          <a:p>
            <a:r>
              <a:rPr lang="en-US" dirty="0">
                <a:latin typeface="Consolas" panose="020B0609020204030204" pitchFamily="49" charset="0"/>
              </a:rPr>
              <a:t>Host: example.com</a:t>
            </a:r>
          </a:p>
          <a:p>
            <a:r>
              <a:rPr lang="en-US" dirty="0">
                <a:latin typeface="Consolas" panose="020B0609020204030204" pitchFamily="49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{"login": "</a:t>
            </a:r>
            <a:r>
              <a:rPr lang="en-US" dirty="0" err="1">
                <a:latin typeface="Consolas" panose="020B0609020204030204" pitchFamily="49" charset="0"/>
              </a:rPr>
              <a:t>john.doe</a:t>
            </a:r>
            <a:r>
              <a:rPr lang="en-US" dirty="0">
                <a:latin typeface="Consolas" panose="020B0609020204030204" pitchFamily="49" charset="0"/>
              </a:rPr>
              <a:t>", "password": "12345"}</a:t>
            </a:r>
          </a:p>
        </p:txBody>
      </p:sp>
    </p:spTree>
    <p:extLst>
      <p:ext uri="{BB962C8B-B14F-4D97-AF65-F5344CB8AC3E}">
        <p14:creationId xmlns:p14="http://schemas.microsoft.com/office/powerpoint/2010/main" val="2294076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Публичный 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7F4A-D541-B124-CE0E-F35A20E4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Применяется, когда наследники класса будут удаляться полиморфно (по указателю на родительский класс)</a:t>
            </a:r>
          </a:p>
          <a:p>
            <a:pPr lvl="1"/>
            <a:r>
              <a:rPr lang="en-US" dirty="0"/>
              <a:t>Base* base = new Derived(); … delete base;</a:t>
            </a:r>
          </a:p>
          <a:p>
            <a:pPr lvl="1"/>
            <a:r>
              <a:rPr lang="en-US" dirty="0" err="1"/>
              <a:t>unique_ptr</a:t>
            </a:r>
            <a:r>
              <a:rPr lang="en-US" dirty="0"/>
              <a:t>&lt;Base&gt; base = </a:t>
            </a:r>
            <a:r>
              <a:rPr lang="en-US" dirty="0" err="1"/>
              <a:t>make_unique</a:t>
            </a:r>
            <a:r>
              <a:rPr lang="en-US" dirty="0"/>
              <a:t>&lt;Derived&gt;();</a:t>
            </a:r>
            <a:endParaRPr lang="ru-RU" dirty="0"/>
          </a:p>
          <a:p>
            <a:r>
              <a:rPr lang="ru-RU" dirty="0"/>
              <a:t>Виртуальный деструктор нужен, чтобы корректно разрушить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9580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5394-0CD4-431E-CC04-37885E1EEA4E}"/>
              </a:ext>
            </a:extLst>
          </p:cNvPr>
          <p:cNvSpPr txBox="1"/>
          <p:nvPr/>
        </p:nvSpPr>
        <p:spPr>
          <a:xfrm>
            <a:off x="0" y="0"/>
            <a:ext cx="82562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Публичный виртуальный деструктор 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удалять наследников, используя указатель на 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Shape.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 {}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 как деструктор родителя виртуальный,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он остаётся виртуальным и 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Circle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ABD8E-AD96-4437-334C-29C3231919E3}"/>
              </a:ext>
            </a:extLst>
          </p:cNvPr>
          <p:cNvSpPr txBox="1"/>
          <p:nvPr/>
        </p:nvSpPr>
        <p:spPr>
          <a:xfrm>
            <a:off x="6096000" y="3500438"/>
            <a:ext cx="61203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m_width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m_height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0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04878-8459-B0F5-97BF-DD41CAA61B04}"/>
              </a:ext>
            </a:extLst>
          </p:cNvPr>
          <p:cNvSpPr txBox="1"/>
          <p:nvPr/>
        </p:nvSpPr>
        <p:spPr>
          <a:xfrm>
            <a:off x="0" y="0"/>
            <a:ext cx="109205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0xff00ff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... */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vector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безопасно удалит хранящиеся в нём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указатели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каждый из указателей — свою фигуру.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Виртуальный деструктор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позволит безопасно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разрушить наследников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 указателю на базовый класс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0858-5903-8AC6-1805-5FFF414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Защищённый невиртуальный деструктор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602B-E66B-C387-3E3C-6000196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в базовом классе, не предназначенном для полиморфного удаления</a:t>
            </a:r>
          </a:p>
          <a:p>
            <a:pPr lvl="1"/>
            <a:r>
              <a:rPr lang="ru-RU" dirty="0"/>
              <a:t>Не создаётся напрямую (создаются только наследники)</a:t>
            </a:r>
          </a:p>
          <a:p>
            <a:pPr lvl="1"/>
            <a:r>
              <a:rPr lang="ru-RU" dirty="0"/>
              <a:t>Не удаляется полиморфно</a:t>
            </a:r>
          </a:p>
          <a:p>
            <a:r>
              <a:rPr lang="ru-RU" dirty="0"/>
              <a:t>Уменьшает количество виртуальных функций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9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EDD403-E270-C669-72A0-4A1ECBA0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B93E98-7B5F-17CC-FE50-D79DB6F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39004"/>
            <a:ext cx="5184576" cy="46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62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592E2-6F53-78A9-91DB-177D3085B808}"/>
              </a:ext>
            </a:extLst>
          </p:cNvPr>
          <p:cNvSpPr txBox="1"/>
          <p:nvPr/>
        </p:nvSpPr>
        <p:spPr>
          <a:xfrm>
            <a:off x="7467" y="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предназначен для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полиморфного удаления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своих подклассов,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поэтому его деструктор — защищённый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невиртуальный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"Nom-nom"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класса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будут удаляться полиморфно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~Animal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97AC2-4580-F65E-24A7-BCDE9D8BFE22}"/>
              </a:ext>
            </a:extLst>
          </p:cNvPr>
          <p:cNvSpPr txBox="1"/>
          <p:nvPr/>
        </p:nvSpPr>
        <p:spPr>
          <a:xfrm>
            <a:off x="6119491" y="5160"/>
            <a:ext cx="606504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Реализуем метод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"Swim"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"&gt;&lt;(((*&gt;"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"(^w^)"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"~[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o_o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]~"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5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E7E533-68C0-7994-0483-48D7B9D241A7}"/>
              </a:ext>
            </a:extLst>
          </p:cNvPr>
          <p:cNvSpPr txBox="1"/>
          <p:nvPr/>
        </p:nvSpPr>
        <p:spPr>
          <a:xfrm>
            <a:off x="20482" y="1"/>
            <a:ext cx="1190816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PlayWithDrawables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владеет животными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При его разрушении будут удалены животные.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Fish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Вектор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владеет своими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объектами, так как хранит обычные указатели. </a:t>
            </a:r>
          </a:p>
          <a:p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разрушении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picture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будут удалены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drawable-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объекты.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Animal*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можно преобразовывать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Drawable*,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так как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 —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Робот унаследован от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Drawable,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поэтому указатель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Robot*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конвертируется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const Drawable*.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DrawPicture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Деструктор вектора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animals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удалит животных, а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удалится сам.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5787-A6A4-292A-1B16-3775AE497A23}"/>
              </a:ext>
            </a:extLst>
          </p:cNvPr>
          <p:cNvSpPr txBox="1"/>
          <p:nvPr/>
        </p:nvSpPr>
        <p:spPr>
          <a:xfrm>
            <a:off x="8976320" y="5661248"/>
            <a:ext cx="2366460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(^w^)</a:t>
            </a:r>
          </a:p>
          <a:p>
            <a:r>
              <a:rPr lang="en-US" dirty="0"/>
              <a:t>&gt;&lt;(((*&gt;</a:t>
            </a:r>
          </a:p>
          <a:p>
            <a:r>
              <a:rPr lang="en-US" dirty="0"/>
              <a:t>~[</a:t>
            </a:r>
            <a:r>
              <a:rPr lang="en-US" dirty="0" err="1"/>
              <a:t>o_o</a:t>
            </a:r>
            <a:r>
              <a:rPr lang="en-US" dirty="0"/>
              <a:t>]~</a:t>
            </a:r>
          </a:p>
        </p:txBody>
      </p:sp>
    </p:spTree>
    <p:extLst>
      <p:ext uri="{BB962C8B-B14F-4D97-AF65-F5344CB8AC3E}">
        <p14:creationId xmlns:p14="http://schemas.microsoft.com/office/powerpoint/2010/main" val="32688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AB8715B-7E6C-0E42-D851-5C0E7905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-8860"/>
            <a:ext cx="8640960" cy="68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63D03B-9A55-437B-A41E-1C29765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3F4E8-555D-4900-95CF-C22E9E315CB1}"/>
              </a:ext>
            </a:extLst>
          </p:cNvPr>
          <p:cNvSpPr txBox="1"/>
          <p:nvPr/>
        </p:nvSpPr>
        <p:spPr>
          <a:xfrm>
            <a:off x="1703512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CPP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JAVA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PYTHON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PHP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FEMALE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Programmer(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CanProgram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ProgrammingLanguage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programming_languages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A81-2D81-6B36-7114-B5E27C3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Финальные классы и методы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F64C6-861C-10FE-9C0F-3358320AB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A9AE1F-64C5-1E39-C872-A2A34BD4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2CA3-C80F-2381-8947-B377FF54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 можно объявить конечным классом иерархии, используя ключевое слово </a:t>
            </a:r>
            <a:r>
              <a:rPr lang="en-US" b="1" dirty="0"/>
              <a:t>final</a:t>
            </a:r>
            <a:endParaRPr lang="ru-RU" b="1" dirty="0"/>
          </a:p>
          <a:p>
            <a:pPr lvl="1"/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final { … };</a:t>
            </a:r>
          </a:p>
          <a:p>
            <a:pPr lvl="1"/>
            <a:r>
              <a:rPr lang="ru-RU" dirty="0"/>
              <a:t>От такого класса нельзя будет унаследоваться</a:t>
            </a:r>
            <a:endParaRPr lang="en-US" dirty="0"/>
          </a:p>
          <a:p>
            <a:r>
              <a:rPr lang="ru-RU" b="1" dirty="0"/>
              <a:t>Виртуальный</a:t>
            </a:r>
            <a:r>
              <a:rPr lang="ru-RU" dirty="0"/>
              <a:t> метод можно объявить финальным</a:t>
            </a:r>
          </a:p>
          <a:p>
            <a:pPr lvl="1"/>
            <a:r>
              <a:rPr lang="ru-RU" dirty="0"/>
              <a:t>Этот метод нельзя переопределить в подклассе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Явно запретить наследовать классы и переопределять методы, не предназначенные для этого</a:t>
            </a:r>
          </a:p>
          <a:p>
            <a:pPr lvl="1"/>
            <a:r>
              <a:rPr lang="ru-RU" dirty="0"/>
              <a:t>Компилятор может оптимизировать вызов виртуального метода, если знает, что метод не переопределяется в подклассе</a:t>
            </a:r>
          </a:p>
          <a:p>
            <a:pPr lvl="2"/>
            <a:r>
              <a:rPr lang="ru-RU" dirty="0"/>
              <a:t>Это называется девиртуализацией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2679731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36793-14BF-656B-E6E2-EA2D2C25B6A0}"/>
              </a:ext>
            </a:extLst>
          </p:cNvPr>
          <p:cNvSpPr txBox="1"/>
          <p:nvPr/>
        </p:nvSpPr>
        <p:spPr>
          <a:xfrm>
            <a:off x="0" y="-12789"/>
            <a:ext cx="121446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Подклассы не могут переопределить этот финальный метод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ostringstream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специфичные для фигуры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area: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выводим общие для всех фигур свойства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Наследники не смогут могут вызвать приватные виртуальные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методы,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 смогут их переопределить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CD8C6-A9EA-641B-0E0E-99A66EC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87" y="15776"/>
            <a:ext cx="4241713" cy="34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19323-4BC1-7901-EC98-CB943B99F72E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::pi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"Circle"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"radius: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AppendProperties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69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FFD16B-5BF4-4C9F-8019-0528F7337908}"/>
              </a:ext>
            </a:extLst>
          </p:cNvPr>
          <p:cNvSpPr txBox="1"/>
          <p:nvPr/>
        </p:nvSpPr>
        <p:spPr>
          <a:xfrm>
            <a:off x="335360" y="1772816"/>
            <a:ext cx="11233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"Total area:"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totalArea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ProcessShapes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98AFD-35EC-E6D3-B0DB-247FF240234D}"/>
              </a:ext>
            </a:extLst>
          </p:cNvPr>
          <p:cNvSpPr txBox="1"/>
          <p:nvPr/>
        </p:nvSpPr>
        <p:spPr>
          <a:xfrm>
            <a:off x="6672064" y="5805264"/>
            <a:ext cx="4248472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Circle radius: 10 area: 314.159</a:t>
            </a:r>
          </a:p>
          <a:p>
            <a:r>
              <a:rPr lang="en-US" dirty="0"/>
              <a:t>Square size: 5 area: 25</a:t>
            </a:r>
          </a:p>
          <a:p>
            <a:r>
              <a:rPr lang="en-US" dirty="0"/>
              <a:t>Total area:339.159</a:t>
            </a:r>
          </a:p>
        </p:txBody>
      </p:sp>
    </p:spTree>
    <p:extLst>
      <p:ext uri="{BB962C8B-B14F-4D97-AF65-F5344CB8AC3E}">
        <p14:creationId xmlns:p14="http://schemas.microsoft.com/office/powerpoint/2010/main" val="6040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729D1-7FB5-5613-7F86-FFC4D83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наследования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26F8F-A477-1BBB-3F91-18CB2A46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Варианты наследования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типу наследования</a:t>
            </a:r>
          </a:p>
          <a:p>
            <a:pPr lvl="1"/>
            <a:r>
              <a:rPr lang="ru-RU" dirty="0"/>
              <a:t>Публичное (открытое) наследование</a:t>
            </a:r>
          </a:p>
          <a:p>
            <a:pPr lvl="1"/>
            <a:r>
              <a:rPr lang="ru-RU" dirty="0"/>
              <a:t>Приватное (закрытое) наследование</a:t>
            </a:r>
          </a:p>
          <a:p>
            <a:pPr lvl="1"/>
            <a:r>
              <a:rPr lang="ru-RU" dirty="0"/>
              <a:t>Защищенное наследование</a:t>
            </a:r>
          </a:p>
          <a:p>
            <a:r>
              <a:rPr lang="ru-RU" dirty="0"/>
              <a:t>По количеству базовых классов</a:t>
            </a:r>
          </a:p>
          <a:p>
            <a:pPr lvl="1"/>
            <a:r>
              <a:rPr lang="ru-RU" dirty="0"/>
              <a:t>Одиночное наследование (один базовый класс)</a:t>
            </a:r>
            <a:endParaRPr lang="en-US" dirty="0"/>
          </a:p>
          <a:p>
            <a:pPr lvl="1"/>
            <a:r>
              <a:rPr lang="ru-RU" dirty="0"/>
              <a:t>Множественное наследование (два и более базовых классов)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Открытое</a:t>
            </a:r>
            <a:r>
              <a:rPr lang="en-US" dirty="0"/>
              <a:t> (</a:t>
            </a:r>
            <a:r>
              <a:rPr lang="ru-RU" dirty="0"/>
              <a:t>публичное) наследование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Публичное (открытое) наследование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Публичное наследование – это </a:t>
            </a:r>
            <a:r>
              <a:rPr lang="ru-RU" sz="2800" b="1" dirty="0"/>
              <a:t>наследование интерфейса</a:t>
            </a:r>
            <a:r>
              <a:rPr lang="ru-RU" sz="2800" dirty="0"/>
              <a:t> (наследование типа) </a:t>
            </a:r>
          </a:p>
          <a:p>
            <a:pPr lvl="1"/>
            <a:r>
              <a:rPr lang="ru-RU" dirty="0"/>
              <a:t>При публичном наследовании открытые (публичные) поля и методы родительского класса остаются открытыми</a:t>
            </a:r>
          </a:p>
          <a:p>
            <a:r>
              <a:rPr lang="ru-RU" dirty="0"/>
              <a:t>Производный класс является </a:t>
            </a:r>
            <a:r>
              <a:rPr lang="ru-RU" b="1" dirty="0">
                <a:solidFill>
                  <a:srgbClr val="FF0000"/>
                </a:solidFill>
              </a:rPr>
              <a:t>подтипом</a:t>
            </a:r>
            <a:r>
              <a:rPr lang="ru-RU" dirty="0"/>
              <a:t> родительского</a:t>
            </a:r>
          </a:p>
          <a:p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является</a:t>
            </a:r>
            <a:r>
              <a:rPr lang="ru-RU" dirty="0"/>
              <a:t>» (</a:t>
            </a:r>
            <a:r>
              <a:rPr lang="en-US" dirty="0"/>
              <a:t>is a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Производный класс </a:t>
            </a:r>
            <a:r>
              <a:rPr lang="ru-RU" b="1" dirty="0"/>
              <a:t>является</a:t>
            </a:r>
            <a:r>
              <a:rPr lang="ru-RU" dirty="0"/>
              <a:t> объектом родительского</a:t>
            </a:r>
          </a:p>
          <a:p>
            <a:pPr lvl="1"/>
            <a:r>
              <a:rPr lang="ru-RU" dirty="0"/>
              <a:t>Примеры: «Собака </a:t>
            </a:r>
            <a:r>
              <a:rPr lang="ru-RU" b="1" dirty="0"/>
              <a:t>является</a:t>
            </a:r>
            <a:r>
              <a:rPr lang="ru-RU" dirty="0"/>
              <a:t> животным», «Прямоугольник </a:t>
            </a:r>
            <a:r>
              <a:rPr lang="ru-RU" b="1" dirty="0"/>
              <a:t>является</a:t>
            </a:r>
            <a:r>
              <a:rPr lang="ru-RU" dirty="0"/>
              <a:t> замкнутой фигурой»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иерархия в человеческом обществе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952596" y="1736725"/>
            <a:ext cx="535785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CPerson</a:t>
            </a:r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GetAddress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GetBirthYear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CStudent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GetUniversityName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GetGroupName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</a:rPr>
              <a:t>unsigned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GetGrade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en-US" sz="1400" b="1" dirty="0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  <a:r>
              <a:rPr lang="en-US" sz="1400" b="1" dirty="0">
                <a:latin typeface="Courier New" pitchFamily="49" charset="0"/>
              </a:rPr>
              <a:t>	// </a:t>
            </a:r>
            <a:r>
              <a:rPr lang="ru-RU" sz="1400" b="1" dirty="0">
                <a:latin typeface="Courier New" pitchFamily="49" charset="0"/>
              </a:rPr>
              <a:t>год обучения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  <a:p>
            <a:pPr defTabSz="363538"/>
            <a:endParaRPr lang="ru-RU" sz="1400" b="1" dirty="0">
              <a:latin typeface="Courier New" pitchFamily="49" charset="0"/>
            </a:endParaRP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class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CWorker</a:t>
            </a:r>
            <a:r>
              <a:rPr lang="ru-RU" sz="1400" b="1" dirty="0">
                <a:latin typeface="Courier New" pitchFamily="49" charset="0"/>
              </a:rPr>
              <a:t> :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public</a:t>
            </a:r>
            <a:r>
              <a:rPr lang="ru-RU" sz="1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Courier New" pitchFamily="49" charset="0"/>
              </a:rPr>
              <a:t>CPerson</a:t>
            </a:r>
            <a:endParaRPr lang="ru-RU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363538"/>
            <a:r>
              <a:rPr lang="ru-RU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ru-RU" sz="1400" b="1" dirty="0" err="1">
                <a:latin typeface="Courier New" pitchFamily="49" charset="0"/>
              </a:rPr>
              <a:t>public</a:t>
            </a:r>
            <a:r>
              <a:rPr lang="ru-RU" sz="1400" b="1" dirty="0">
                <a:latin typeface="Courier New" pitchFamily="49" charset="0"/>
              </a:rPr>
              <a:t>: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std::string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 err="1">
                <a:latin typeface="Courier New" pitchFamily="49" charset="0"/>
              </a:rPr>
              <a:t>JobPosition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	</a:t>
            </a:r>
            <a:r>
              <a:rPr lang="ru-RU" sz="1400" b="1" dirty="0" err="1">
                <a:latin typeface="Courier New" pitchFamily="49" charset="0"/>
              </a:rPr>
              <a:t>int</a:t>
            </a:r>
            <a:r>
              <a:rPr lang="ru-RU" sz="1400" b="1" dirty="0">
                <a:latin typeface="Courier New" pitchFamily="49" charset="0"/>
              </a:rPr>
              <a:t> </a:t>
            </a:r>
            <a:r>
              <a:rPr lang="ru-RU" sz="1400" b="1" dirty="0" err="1">
                <a:latin typeface="Courier New" pitchFamily="49" charset="0"/>
              </a:rPr>
              <a:t>Get</a:t>
            </a:r>
            <a:r>
              <a:rPr lang="en-US" sz="1400" b="1" dirty="0">
                <a:latin typeface="Courier New" pitchFamily="49" charset="0"/>
              </a:rPr>
              <a:t>Experience</a:t>
            </a:r>
            <a:r>
              <a:rPr lang="ru-RU" sz="1400" b="1" dirty="0">
                <a:latin typeface="Courier New" pitchFamily="49" charset="0"/>
              </a:rPr>
              <a:t>()</a:t>
            </a:r>
            <a:r>
              <a:rPr lang="ru-RU" sz="1400" b="1" dirty="0" err="1">
                <a:latin typeface="Courier New" pitchFamily="49" charset="0"/>
              </a:rPr>
              <a:t>const</a:t>
            </a:r>
            <a:r>
              <a:rPr lang="ru-RU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ru-RU" sz="1400" b="1" dirty="0">
                <a:latin typeface="Courier New" pitchFamily="49" charset="0"/>
              </a:rPr>
              <a:t>};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44364-5377-FA3E-4CFF-2111214C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3" y="2109219"/>
            <a:ext cx="3579108" cy="17151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27F0-6004-4063-A1D2-808A0795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C272-3AA4-4521-983E-C665387A0854}"/>
              </a:ext>
            </a:extLst>
          </p:cNvPr>
          <p:cNvSpPr txBox="1"/>
          <p:nvPr/>
        </p:nvSpPr>
        <p:spPr>
          <a:xfrm>
            <a:off x="1524000" y="1847089"/>
            <a:ext cx="89644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BLACKSMITH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CARPENTER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WOOD_CHOPPER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ENGINEER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PLUMBER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Worker(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Gender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std::string&amp;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HasSpeciality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std::string name_;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age_;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Gender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unordered_set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WorkerSpeciality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specialities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как наследование интерфейса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публичном наследовании класс-потомок наследует интерфейс родителя</a:t>
            </a:r>
          </a:p>
          <a:p>
            <a:pPr lvl="1"/>
            <a:r>
              <a:rPr lang="ru-RU" dirty="0"/>
              <a:t>С объектами класса-наследника можно обращаться так же как с объектами базового класса</a:t>
            </a:r>
            <a:endParaRPr lang="en-US" dirty="0"/>
          </a:p>
          <a:p>
            <a:pPr lvl="2"/>
            <a:r>
              <a:rPr lang="ru-RU" dirty="0"/>
              <a:t>Если это не так, то, вероятно, открытое наследование использовать не следует</a:t>
            </a:r>
          </a:p>
          <a:p>
            <a:r>
              <a:rPr lang="ru-RU" dirty="0"/>
              <a:t>Указатели и ссылки на класс-потомок могут приводиться к указателям и ссылкам на базовый класс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публичного наследования</a:t>
            </a:r>
            <a:r>
              <a:rPr lang="en-US" dirty="0"/>
              <a:t> – </a:t>
            </a:r>
            <a:r>
              <a:rPr lang="ru-RU" dirty="0"/>
              <a:t>иерархия фигур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738282" y="4180344"/>
            <a:ext cx="50006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3538"/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ProcessShape</a:t>
            </a:r>
            <a:r>
              <a:rPr lang="en-US" sz="1400" b="1" dirty="0">
                <a:latin typeface="Courier New" pitchFamily="49" charset="0"/>
              </a:rPr>
              <a:t>(Shape &amp; shape)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...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void Test()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Circle circle;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ProcessShape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(circle);</a:t>
            </a:r>
          </a:p>
          <a:p>
            <a:pPr defTabSz="363538"/>
            <a:endParaRPr lang="en-US" sz="1400" b="1" dirty="0">
              <a:latin typeface="Courier New" pitchFamily="49" charset="0"/>
            </a:endParaRPr>
          </a:p>
          <a:p>
            <a:pPr defTabSz="363538"/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Shape *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</a:rPr>
              <a:t>pShape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 = &amp;circle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363538"/>
            <a:r>
              <a:rPr lang="en-US" sz="1400" b="1" dirty="0">
                <a:latin typeface="Courier New" pitchFamily="49" charset="0"/>
              </a:rPr>
              <a:t>}</a:t>
            </a:r>
            <a:endParaRPr lang="ru-RU" sz="1400" b="1" dirty="0">
              <a:latin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10182" y="5857893"/>
            <a:ext cx="535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Circle </a:t>
            </a:r>
            <a:r>
              <a:rPr lang="ru-RU" sz="1400" dirty="0"/>
              <a:t>можно использовать везде, где используется </a:t>
            </a:r>
            <a:r>
              <a:rPr lang="en-US" sz="1400" dirty="0"/>
              <a:t>Shape</a:t>
            </a:r>
            <a:endParaRPr lang="ru-RU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10182" y="6286520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Указатель и ссылка на производный класс проводится к указателю на базовый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1950B8-85FC-0F71-A8A9-27F54679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51" y="2144615"/>
            <a:ext cx="4810984" cy="276004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Пример неправильного использования публичного наследования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2024034" y="221455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24034" y="3500438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  <a:endParaRPr lang="ru-RU" dirty="0"/>
          </a:p>
        </p:txBody>
      </p:sp>
      <p:cxnSp>
        <p:nvCxnSpPr>
          <p:cNvPr id="48" name="Прямая соединительная линия 47"/>
          <p:cNvCxnSpPr>
            <a:stCxn id="46" idx="2"/>
            <a:endCxn id="47" idx="0"/>
          </p:cNvCxnSpPr>
          <p:nvPr/>
        </p:nvCxnSpPr>
        <p:spPr>
          <a:xfrm rot="5400000">
            <a:off x="2345505" y="3071810"/>
            <a:ext cx="85725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24034" y="4714884"/>
            <a:ext cx="150019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Cylinder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>
            <a:stCxn id="47" idx="2"/>
            <a:endCxn id="49" idx="0"/>
          </p:cNvCxnSpPr>
          <p:nvPr/>
        </p:nvCxnSpPr>
        <p:spPr>
          <a:xfrm rot="5400000">
            <a:off x="2381224" y="4321975"/>
            <a:ext cx="78581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3881422" y="2214554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ход мыслей:</a:t>
            </a:r>
          </a:p>
          <a:p>
            <a:r>
              <a:rPr lang="ru-RU" dirty="0"/>
              <a:t>«Окружность можно получить, добавив к точке радиус, а цилиндр – добавив к окружности высоту»</a:t>
            </a:r>
          </a:p>
        </p:txBody>
      </p:sp>
      <p:sp>
        <p:nvSpPr>
          <p:cNvPr id="55" name="Умножение 54"/>
          <p:cNvSpPr/>
          <p:nvPr/>
        </p:nvSpPr>
        <p:spPr>
          <a:xfrm>
            <a:off x="2595538" y="2857496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множение 58"/>
          <p:cNvSpPr/>
          <p:nvPr/>
        </p:nvSpPr>
        <p:spPr>
          <a:xfrm>
            <a:off x="2595538" y="4143380"/>
            <a:ext cx="357190" cy="35719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3881422" y="3286125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Неправильный контекст использования открытого наследования:</a:t>
            </a:r>
          </a:p>
          <a:p>
            <a:r>
              <a:rPr lang="ru-RU" dirty="0"/>
              <a:t>Открытое наследование должно использоваться </a:t>
            </a:r>
            <a:r>
              <a:rPr lang="ru-RU" b="1" dirty="0">
                <a:solidFill>
                  <a:srgbClr val="FF0000"/>
                </a:solidFill>
              </a:rPr>
              <a:t>не для </a:t>
            </a:r>
            <a:r>
              <a:rPr lang="ru-RU" dirty="0"/>
              <a:t>того, чтобы производный класс мог использовать код базового для </a:t>
            </a:r>
            <a:r>
              <a:rPr lang="ru-RU" b="1" dirty="0">
                <a:solidFill>
                  <a:srgbClr val="FF0000"/>
                </a:solidFill>
              </a:rPr>
              <a:t>реализации своей функциональности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/>
              <a:t>Класс-наследник должен представлять собой </a:t>
            </a:r>
            <a:r>
              <a:rPr lang="ru-RU" b="1" dirty="0">
                <a:solidFill>
                  <a:srgbClr val="FF0000"/>
                </a:solidFill>
              </a:rPr>
              <a:t>частный случай более общей абстракции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860" y="5500703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Здесь:</a:t>
            </a:r>
          </a:p>
          <a:p>
            <a:r>
              <a:rPr lang="ru-RU" dirty="0"/>
              <a:t>Окружность </a:t>
            </a:r>
            <a:r>
              <a:rPr lang="ru-RU" b="1" dirty="0"/>
              <a:t>не является </a:t>
            </a:r>
            <a:r>
              <a:rPr lang="ru-RU" dirty="0"/>
              <a:t>частным случаем точки</a:t>
            </a:r>
          </a:p>
          <a:p>
            <a:r>
              <a:rPr lang="ru-RU" dirty="0"/>
              <a:t>Цилиндр </a:t>
            </a:r>
            <a:r>
              <a:rPr lang="ru-RU" b="1" dirty="0"/>
              <a:t>не является</a:t>
            </a:r>
            <a:r>
              <a:rPr lang="ru-RU" dirty="0"/>
              <a:t> частным случаем окружности, и, тем более, точки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Закрытое (приватное)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Приватное (закрытое) наследование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Приватное наследование – это наследование </a:t>
            </a:r>
            <a:r>
              <a:rPr lang="ru-RU" sz="2800" b="1" dirty="0"/>
              <a:t>реализации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приватном наследовании открытые и защищенные поля и методы родительского класса становятся </a:t>
            </a:r>
            <a:r>
              <a:rPr lang="ru-RU" b="1" dirty="0"/>
              <a:t>закрытыми</a:t>
            </a:r>
            <a:r>
              <a:rPr lang="ru-RU" dirty="0"/>
              <a:t> полями и методами производного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напрямую не поддерживает открытый интерфейс базового, но </a:t>
            </a:r>
            <a:r>
              <a:rPr lang="ru-RU" b="1" dirty="0"/>
              <a:t>пользуется его реализацией</a:t>
            </a:r>
            <a:r>
              <a:rPr lang="ru-RU" dirty="0"/>
              <a:t>, предоставляя </a:t>
            </a:r>
            <a:r>
              <a:rPr lang="ru-RU" b="1" dirty="0"/>
              <a:t>собственный</a:t>
            </a:r>
            <a:r>
              <a:rPr lang="ru-RU" dirty="0"/>
              <a:t> открытый интерфейс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Производный класс служит примером отношения «</a:t>
            </a:r>
            <a:r>
              <a:rPr lang="ru-RU" b="1" dirty="0"/>
              <a:t>реализован на основе</a:t>
            </a:r>
            <a:r>
              <a:rPr lang="ru-RU" dirty="0"/>
              <a:t>» (</a:t>
            </a:r>
            <a:r>
              <a:rPr lang="en-US" dirty="0"/>
              <a:t>implemented as)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Производный класс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родительского</a:t>
            </a:r>
          </a:p>
          <a:p>
            <a:pPr lvl="2">
              <a:lnSpc>
                <a:spcPct val="80000"/>
              </a:lnSpc>
            </a:pPr>
            <a:r>
              <a:rPr lang="ru-RU" sz="2000" dirty="0"/>
              <a:t>Примеры: «Класс </a:t>
            </a:r>
            <a:r>
              <a:rPr lang="en-US" sz="2000" dirty="0"/>
              <a:t>Stack </a:t>
            </a:r>
            <a:r>
              <a:rPr lang="ru-RU" sz="2000" b="1" dirty="0"/>
              <a:t>реализован</a:t>
            </a:r>
            <a:r>
              <a:rPr lang="ru-RU" sz="2000" dirty="0"/>
              <a:t> на основе класса</a:t>
            </a:r>
            <a:r>
              <a:rPr lang="en-US" sz="2000" dirty="0"/>
              <a:t> Array</a:t>
            </a:r>
            <a:r>
              <a:rPr lang="ru-RU" sz="2000" dirty="0"/>
              <a:t>»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–</a:t>
            </a:r>
            <a:r>
              <a:rPr lang="ru-RU" dirty="0"/>
              <a:t> стек целых чисел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1" y="2000241"/>
            <a:ext cx="651165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 :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ru-RU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void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Push</a:t>
            </a:r>
            <a:r>
              <a:rPr lang="ru-RU" sz="1600" b="1" dirty="0">
                <a:latin typeface="Courier New" pitchFamily="49" charset="0"/>
              </a:rPr>
              <a:t>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element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Pop</a:t>
            </a:r>
            <a:r>
              <a:rPr lang="ru-RU" sz="1600" b="1" dirty="0">
                <a:latin typeface="Courier New" pitchFamily="49" charset="0"/>
              </a:rPr>
              <a:t>();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bool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IsEmpty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942" y="4714884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Нельзя использовать открытое наследование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Стек не является массивом, но пользуется реализацией массива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 стеку не применимы операции индексированного доступа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Композиция – предпочтительная альтернатива приватному наследованию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Вместо наследования реализации во многих случаях может оказаться лучше использовать </a:t>
            </a:r>
            <a:r>
              <a:rPr lang="ru-RU" sz="2400" b="1" dirty="0">
                <a:solidFill>
                  <a:srgbClr val="FF0000"/>
                </a:solidFill>
              </a:rPr>
              <a:t>композицию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При композиции новый класс может использовать </a:t>
            </a:r>
            <a:r>
              <a:rPr lang="ru-RU" sz="2000" b="1" dirty="0"/>
              <a:t>несколько экземпляров</a:t>
            </a:r>
            <a:r>
              <a:rPr lang="ru-RU" sz="2000" dirty="0"/>
              <a:t> существующего класса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Композиция делает классы </a:t>
            </a:r>
            <a:r>
              <a:rPr lang="ru-RU" sz="2000" b="1" dirty="0"/>
              <a:t>менее зависимым </a:t>
            </a:r>
            <a:r>
              <a:rPr lang="ru-RU" sz="2000" dirty="0"/>
              <a:t>друг от друга, чем наследование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Возможны исключения, когда приватное наследование является более предпочтительным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Необходимо получить доступ к защищенным методам существующего класса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ru-RU" sz="2400" dirty="0"/>
              <a:t>С точки зрения интерфейса нового класса – различий нет никаких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782888" y="1844675"/>
            <a:ext cx="61706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600" b="1" dirty="0" err="1">
                <a:latin typeface="Courier New" pitchFamily="49" charset="0"/>
              </a:rPr>
              <a:t>class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CIntArray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600" b="1" dirty="0" err="1">
                <a:latin typeface="Courier New" pitchFamily="49" charset="0"/>
              </a:rPr>
              <a:t>public</a:t>
            </a:r>
            <a:r>
              <a:rPr lang="ru-RU" sz="16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int&amp;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operator</a:t>
            </a:r>
            <a:r>
              <a:rPr lang="ru-RU" sz="1600" b="1" dirty="0">
                <a:latin typeface="Courier New" pitchFamily="49" charset="0"/>
              </a:rPr>
              <a:t>[](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index</a:t>
            </a:r>
            <a:r>
              <a:rPr lang="ru-RU" sz="16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ru-RU" sz="1600" b="1" dirty="0" err="1">
                <a:latin typeface="Courier New" pitchFamily="49" charset="0"/>
              </a:rPr>
              <a:t>int</a:t>
            </a:r>
            <a:r>
              <a:rPr lang="ru-RU" sz="1600" b="1" dirty="0">
                <a:latin typeface="Courier New" pitchFamily="49" charset="0"/>
              </a:rPr>
              <a:t> </a:t>
            </a:r>
            <a:r>
              <a:rPr lang="ru-RU" sz="1600" b="1" dirty="0" err="1">
                <a:latin typeface="Courier New" pitchFamily="49" charset="0"/>
              </a:rPr>
              <a:t>GetLength</a:t>
            </a:r>
            <a:r>
              <a:rPr lang="ru-RU" sz="1600" b="1" dirty="0">
                <a:latin typeface="Courier New" pitchFamily="49" charset="0"/>
              </a:rPr>
              <a:t>()</a:t>
            </a:r>
            <a:r>
              <a:rPr lang="ru-RU" sz="1600" b="1" dirty="0" err="1">
                <a:latin typeface="Courier New" pitchFamily="49" charset="0"/>
              </a:rPr>
              <a:t>const</a:t>
            </a:r>
            <a:r>
              <a:rPr lang="ru-RU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600" b="1" dirty="0">
                <a:latin typeface="Courier New" pitchFamily="49" charset="0"/>
              </a:rPr>
              <a:t>	</a:t>
            </a: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InsertItem</a:t>
            </a:r>
            <a:r>
              <a:rPr lang="en-US" sz="1600" b="1" dirty="0">
                <a:latin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index,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value);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...</a:t>
            </a:r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ru-RU" sz="16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</a:rPr>
              <a:t>CIntStack</a:t>
            </a:r>
            <a:r>
              <a:rPr lang="ru-RU" sz="1600" b="1" dirty="0">
                <a:latin typeface="Courier New" pitchFamily="49" charset="0"/>
              </a:rPr>
              <a:t>2</a:t>
            </a:r>
            <a:endParaRPr lang="en-US" sz="1600" b="1" dirty="0">
              <a:latin typeface="Courier New" pitchFamily="49" charset="0"/>
            </a:endParaRPr>
          </a:p>
          <a:p>
            <a:pPr defTabSz="446088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public: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void Push(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element);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Pop();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latin typeface="Courier New" pitchFamily="49" charset="0"/>
              </a:rPr>
              <a:t>bool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IsEmpty</a:t>
            </a:r>
            <a:r>
              <a:rPr lang="en-US" sz="1600" b="1" dirty="0">
                <a:latin typeface="Courier New" pitchFamily="49" charset="0"/>
              </a:rPr>
              <a:t>()const;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private: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</a:rPr>
              <a:t>m_items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en-US" sz="1600" b="1" dirty="0">
                <a:latin typeface="Courier New" pitchFamily="49" charset="0"/>
              </a:rPr>
              <a:t>};</a:t>
            </a:r>
            <a:endParaRPr lang="ru-RU" sz="16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Защищенное наследование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Защищенное наследование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Защищенное наследование – </a:t>
            </a:r>
            <a:r>
              <a:rPr lang="ru-RU" sz="2800" dirty="0" err="1"/>
              <a:t>наследование</a:t>
            </a:r>
            <a:r>
              <a:rPr lang="ru-RU" sz="2800" dirty="0"/>
              <a:t> реализации, доступной для последующего наследования</a:t>
            </a:r>
          </a:p>
          <a:p>
            <a:pPr lvl="1"/>
            <a:r>
              <a:rPr lang="ru-RU" dirty="0"/>
              <a:t>При защищенном наследовании открытые поля и методы родительского класса становятся </a:t>
            </a:r>
            <a:r>
              <a:rPr lang="ru-RU" b="1" dirty="0"/>
              <a:t>защищенными</a:t>
            </a:r>
            <a:r>
              <a:rPr lang="ru-RU" dirty="0"/>
              <a:t> полями и методами производного</a:t>
            </a:r>
          </a:p>
          <a:p>
            <a:pPr lvl="1"/>
            <a:r>
              <a:rPr lang="ru-RU" dirty="0"/>
              <a:t>Этими методами и полями могут пользоваться классы, порождённые от класса-наследника</a:t>
            </a:r>
            <a:endParaRPr lang="en-US" dirty="0"/>
          </a:p>
          <a:p>
            <a:r>
              <a:rPr lang="ru-RU" dirty="0"/>
              <a:t>Как и в случае закрытого наследования, порожденный класс должен предоставить собственный публичный интерфейс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BD9E-5D89-4300-B99C-90B3286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Worker </a:t>
            </a:r>
            <a:r>
              <a:rPr lang="ru-RU" dirty="0"/>
              <a:t>и </a:t>
            </a:r>
            <a:r>
              <a:rPr lang="en-US" dirty="0"/>
              <a:t>Programmer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7E091-70FC-40B9-BB8F-263B280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Частично совпадает набор данных и методов</a:t>
            </a:r>
          </a:p>
          <a:p>
            <a:pPr lvl="1"/>
            <a:r>
              <a:rPr lang="ru-RU" dirty="0"/>
              <a:t>Имя, возраст, пол</a:t>
            </a:r>
          </a:p>
          <a:p>
            <a:r>
              <a:rPr lang="ru-RU" dirty="0"/>
              <a:t>Есть специфичные для профессий данные и методы</a:t>
            </a:r>
          </a:p>
          <a:p>
            <a:pPr lvl="1"/>
            <a:r>
              <a:rPr lang="ru-RU" dirty="0"/>
              <a:t>Программист: языки программирования</a:t>
            </a:r>
          </a:p>
          <a:p>
            <a:pPr lvl="1"/>
            <a:r>
              <a:rPr lang="ru-RU" dirty="0"/>
              <a:t>Рабочий: специализации</a:t>
            </a:r>
          </a:p>
          <a:p>
            <a:r>
              <a:rPr lang="ru-RU" dirty="0"/>
              <a:t>Рабочий и программист – являются людьми</a:t>
            </a:r>
          </a:p>
          <a:p>
            <a:pPr lvl="1"/>
            <a:r>
              <a:rPr lang="ru-RU" dirty="0"/>
              <a:t>Всё, что верно для людей, верно и для рабочих, и программистов</a:t>
            </a:r>
          </a:p>
          <a:p>
            <a:r>
              <a:rPr lang="ru-RU" dirty="0"/>
              <a:t>Рабочий и программист сохраняют свойства людей, добавляя к ним свои данные и методы</a:t>
            </a:r>
          </a:p>
        </p:txBody>
      </p:sp>
    </p:spTree>
    <p:extLst>
      <p:ext uri="{BB962C8B-B14F-4D97-AF65-F5344CB8AC3E}">
        <p14:creationId xmlns:p14="http://schemas.microsoft.com/office/powerpoint/2010/main" val="10014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983432" y="1628800"/>
            <a:ext cx="789865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CIntArray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int&amp;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operator</a:t>
            </a:r>
            <a:r>
              <a:rPr lang="ru-RU" sz="1500" b="1" dirty="0">
                <a:latin typeface="Courier New" pitchFamily="49" charset="0"/>
              </a:rPr>
              <a:t>[](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index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GetLength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	void </a:t>
            </a:r>
            <a:r>
              <a:rPr lang="en-US" sz="1500" b="1" dirty="0" err="1">
                <a:latin typeface="Courier New" pitchFamily="49" charset="0"/>
              </a:rPr>
              <a:t>InsertItem</a:t>
            </a:r>
            <a:r>
              <a:rPr lang="en-US" sz="1500" b="1" dirty="0">
                <a:latin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index, 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value);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class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CIntStack</a:t>
            </a:r>
            <a:r>
              <a:rPr lang="ru-RU" sz="1500" b="1" dirty="0">
                <a:latin typeface="Courier New" pitchFamily="49" charset="0"/>
              </a:rPr>
              <a:t> : </a:t>
            </a:r>
            <a:r>
              <a:rPr lang="en-US" sz="1500" b="1" dirty="0">
                <a:solidFill>
                  <a:srgbClr val="FF0000"/>
                </a:solidFill>
                <a:latin typeface="Courier New" pitchFamily="49" charset="0"/>
              </a:rPr>
              <a:t>protected</a:t>
            </a:r>
            <a:r>
              <a:rPr lang="ru-RU" sz="15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ru-RU" sz="1500" b="1" dirty="0" err="1">
                <a:solidFill>
                  <a:srgbClr val="FF0000"/>
                </a:solidFill>
                <a:latin typeface="Courier New" pitchFamily="49" charset="0"/>
              </a:rPr>
              <a:t>CIntArray</a:t>
            </a:r>
            <a:endParaRPr lang="ru-RU" sz="1500" b="1" dirty="0">
              <a:solidFill>
                <a:srgbClr val="FF0000"/>
              </a:solidFill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{</a:t>
            </a:r>
          </a:p>
          <a:p>
            <a:pPr defTabSz="446088"/>
            <a:r>
              <a:rPr lang="ru-RU" sz="1500" b="1" dirty="0" err="1">
                <a:latin typeface="Courier New" pitchFamily="49" charset="0"/>
              </a:rPr>
              <a:t>public</a:t>
            </a:r>
            <a:r>
              <a:rPr lang="ru-RU" sz="1500" b="1" dirty="0">
                <a:latin typeface="Courier New" pitchFamily="49" charset="0"/>
              </a:rPr>
              <a:t>: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void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Push</a:t>
            </a:r>
            <a:r>
              <a:rPr lang="ru-RU" sz="1500" b="1" dirty="0">
                <a:latin typeface="Courier New" pitchFamily="49" charset="0"/>
              </a:rPr>
              <a:t>(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element</a:t>
            </a:r>
            <a:r>
              <a:rPr lang="ru-RU" sz="1500" b="1" dirty="0">
                <a:latin typeface="Courier New" pitchFamily="49" charset="0"/>
              </a:rPr>
              <a:t>);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int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Pop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ru-RU" sz="1500" b="1" dirty="0" err="1">
                <a:latin typeface="Courier New" pitchFamily="49" charset="0"/>
              </a:rPr>
              <a:t>bool</a:t>
            </a:r>
            <a:r>
              <a:rPr lang="ru-RU" sz="1500" b="1" dirty="0">
                <a:latin typeface="Courier New" pitchFamily="49" charset="0"/>
              </a:rPr>
              <a:t> </a:t>
            </a:r>
            <a:r>
              <a:rPr lang="ru-RU" sz="1500" b="1" dirty="0" err="1">
                <a:latin typeface="Courier New" pitchFamily="49" charset="0"/>
              </a:rPr>
              <a:t>IsEmpty</a:t>
            </a:r>
            <a:r>
              <a:rPr lang="ru-RU" sz="1500" b="1" dirty="0">
                <a:latin typeface="Courier New" pitchFamily="49" charset="0"/>
              </a:rPr>
              <a:t>()</a:t>
            </a:r>
            <a:r>
              <a:rPr lang="ru-RU" sz="1500" b="1" dirty="0" err="1">
                <a:latin typeface="Courier New" pitchFamily="49" charset="0"/>
              </a:rPr>
              <a:t>const</a:t>
            </a:r>
            <a:r>
              <a:rPr lang="ru-RU" sz="1500" b="1" dirty="0">
                <a:latin typeface="Courier New" pitchFamily="49" charset="0"/>
              </a:rPr>
              <a:t>;</a:t>
            </a:r>
          </a:p>
          <a:p>
            <a:pPr defTabSz="446088"/>
            <a:r>
              <a:rPr lang="ru-RU" sz="1500" b="1" dirty="0">
                <a:latin typeface="Courier New" pitchFamily="49" charset="0"/>
              </a:rPr>
              <a:t>};</a:t>
            </a:r>
            <a:endParaRPr lang="en-US" sz="1500" b="1" dirty="0">
              <a:latin typeface="Courier New" pitchFamily="49" charset="0"/>
            </a:endParaRPr>
          </a:p>
          <a:p>
            <a:pPr defTabSz="446088"/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class </a:t>
            </a:r>
            <a:r>
              <a:rPr lang="en-US" sz="1500" b="1" dirty="0" err="1">
                <a:latin typeface="Courier New" pitchFamily="49" charset="0"/>
              </a:rPr>
              <a:t>CIntStackEx</a:t>
            </a:r>
            <a:r>
              <a:rPr lang="en-US" sz="1500" b="1" dirty="0">
                <a:latin typeface="Courier New" pitchFamily="49" charset="0"/>
              </a:rPr>
              <a:t> : public </a:t>
            </a:r>
            <a:r>
              <a:rPr lang="en-US" sz="1500" b="1" dirty="0" err="1">
                <a:latin typeface="Courier New" pitchFamily="49" charset="0"/>
              </a:rPr>
              <a:t>CIntStack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{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public: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ru-RU" sz="1500" b="1" dirty="0">
                <a:latin typeface="Courier New" pitchFamily="49" charset="0"/>
              </a:rPr>
              <a:t>	</a:t>
            </a:r>
            <a:r>
              <a:rPr lang="en-US" sz="1500" b="1" dirty="0" err="1">
                <a:latin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</a:rPr>
              <a:t> </a:t>
            </a:r>
            <a:r>
              <a:rPr lang="en-US" sz="1500" b="1" dirty="0" err="1">
                <a:latin typeface="Courier New" pitchFamily="49" charset="0"/>
              </a:rPr>
              <a:t>GetNumberOfElements</a:t>
            </a:r>
            <a:r>
              <a:rPr lang="en-US" sz="1500" b="1" dirty="0">
                <a:latin typeface="Courier New" pitchFamily="49" charset="0"/>
              </a:rPr>
              <a:t>()const;</a:t>
            </a:r>
            <a:endParaRPr lang="ru-RU" sz="1500" b="1" dirty="0">
              <a:latin typeface="Courier New" pitchFamily="49" charset="0"/>
            </a:endParaRPr>
          </a:p>
          <a:p>
            <a:pPr defTabSz="446088"/>
            <a:r>
              <a:rPr lang="en-US" sz="1500" b="1" dirty="0">
                <a:latin typeface="Courier New" pitchFamily="49" charset="0"/>
              </a:rPr>
              <a:t>};</a:t>
            </a:r>
            <a:endParaRPr lang="ru-RU" sz="15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Различия между защищенным и закрытым наследованием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защищенном наследовании публичные и защищенные поля родительского класса являются защищенными и доступны его «внукам» - классам, унаследованным от производного класса</a:t>
            </a:r>
          </a:p>
          <a:p>
            <a:pPr lvl="1"/>
            <a:r>
              <a:rPr lang="ru-RU" dirty="0"/>
              <a:t>При закрытом наследовании – они доступны только самому производному классу</a:t>
            </a:r>
          </a:p>
          <a:p>
            <a:r>
              <a:rPr lang="ru-RU" dirty="0"/>
              <a:t>Разницу между защищенным и закрытым наследованием почувствуют лишь наследники производного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типов наследования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типов наследования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>
            <a:off x="1952596" y="2285992"/>
            <a:ext cx="1857388" cy="357190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7242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242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72428" y="4857760"/>
            <a:ext cx="1645115" cy="7143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скругленным углом 41"/>
          <p:cNvSpPr/>
          <p:nvPr/>
        </p:nvSpPr>
        <p:spPr>
          <a:xfrm>
            <a:off x="409573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public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215568" y="3000372"/>
            <a:ext cx="1645115" cy="7143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215568" y="3914772"/>
            <a:ext cx="1645115" cy="7143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с одним скругленным углом 45"/>
          <p:cNvSpPr/>
          <p:nvPr/>
        </p:nvSpPr>
        <p:spPr>
          <a:xfrm>
            <a:off x="623887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: protected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sp>
        <p:nvSpPr>
          <p:cNvPr id="55" name="Прямоугольник с одним скругленным углом 54"/>
          <p:cNvSpPr/>
          <p:nvPr/>
        </p:nvSpPr>
        <p:spPr>
          <a:xfrm>
            <a:off x="8382016" y="2285992"/>
            <a:ext cx="1857388" cy="4429156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err="1"/>
              <a:t>CDerived</a:t>
            </a:r>
            <a:r>
              <a:rPr lang="en-US" sz="1400" dirty="0"/>
              <a:t> : private </a:t>
            </a:r>
            <a:r>
              <a:rPr lang="en-US" sz="1400" dirty="0" err="1"/>
              <a:t>CBase</a:t>
            </a:r>
            <a:endParaRPr lang="ru-RU" sz="1400" dirty="0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881190" y="285749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881190" y="3786190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881190" y="4714884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881190" y="5715016"/>
            <a:ext cx="85010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6358708" y="3000372"/>
            <a:ext cx="1645115" cy="16287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protected: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453455" y="3000372"/>
            <a:ext cx="1693508" cy="1628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private: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423861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6381753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453455" y="5857892"/>
            <a:ext cx="1645115" cy="7143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Public, private &amp; protected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4167174" y="1714488"/>
            <a:ext cx="1785950" cy="4286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Публичное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6238876" y="1714488"/>
            <a:ext cx="1785950" cy="4286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Защищенное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8382016" y="1714488"/>
            <a:ext cx="1785950" cy="428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Закрытое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423861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6381753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8453455" y="4857760"/>
            <a:ext cx="1645115" cy="7143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недоступно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наследования в других языках программирования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Публичное наследование является наиболее естественным вариантом наследования и поддерживается всеми ОО языками программирования</a:t>
            </a:r>
          </a:p>
          <a:p>
            <a:r>
              <a:rPr lang="ru-RU" dirty="0"/>
              <a:t>Другие типы наследования являются, скорее, экзотикой, т.к. практически всегда можно обойтись без них</a:t>
            </a:r>
          </a:p>
          <a:p>
            <a:pPr lvl="1"/>
            <a:r>
              <a:rPr lang="ru-RU" dirty="0"/>
              <a:t>Вместо приватного наследования используют композицию</a:t>
            </a:r>
          </a:p>
          <a:p>
            <a:pPr lvl="1"/>
            <a:r>
              <a:rPr lang="ru-RU" dirty="0"/>
              <a:t>Защищенное наследование – в большинстве случаев не имеет смысла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Вызов конструкторов и деструкторов при наследовании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 вызова конструкторов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при конструировании экземпляра класса-наследника </a:t>
            </a:r>
            <a:r>
              <a:rPr lang="ru-RU" b="1" dirty="0"/>
              <a:t>всегда</a:t>
            </a:r>
            <a:r>
              <a:rPr lang="ru-RU" dirty="0"/>
              <a:t> происходит предварительный вызов конструктора базового класса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вызов конструктора базового класса происходит </a:t>
            </a:r>
            <a:r>
              <a:rPr lang="ru-RU" b="1" dirty="0"/>
              <a:t>до</a:t>
            </a:r>
            <a:r>
              <a:rPr lang="ru-RU" dirty="0"/>
              <a:t> инициализации полей класса наследника</a:t>
            </a:r>
          </a:p>
          <a:p>
            <a:r>
              <a:rPr lang="ru-RU" dirty="0"/>
              <a:t>Конструктор класса-наследника может явно передать конструктору базового класса необходимые параметры при помощи списка инициализации</a:t>
            </a:r>
          </a:p>
          <a:p>
            <a:pPr lvl="1"/>
            <a:r>
              <a:rPr lang="ru-RU" dirty="0"/>
              <a:t>Если вызов конструктора родительского класса не указан явно в списке инициализации, компилятор пытается вызвать </a:t>
            </a:r>
            <a:r>
              <a:rPr lang="ru-RU" b="1" dirty="0"/>
              <a:t>конструктор по умолчанию </a:t>
            </a:r>
            <a:r>
              <a:rPr lang="ru-RU" dirty="0"/>
              <a:t>класса-родителя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Порядок вызова деструкторов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порядок вызова деструкторов </a:t>
            </a:r>
            <a:r>
              <a:rPr lang="ru-RU" b="1" dirty="0"/>
              <a:t>всегда</a:t>
            </a:r>
            <a:r>
              <a:rPr lang="ru-RU" dirty="0"/>
              <a:t> </a:t>
            </a:r>
            <a:r>
              <a:rPr lang="ru-RU" dirty="0" err="1"/>
              <a:t>обратен</a:t>
            </a:r>
            <a:r>
              <a:rPr lang="ru-RU" dirty="0"/>
              <a:t> порядку вызова конструкторов</a:t>
            </a:r>
          </a:p>
          <a:p>
            <a:pPr lvl="1"/>
            <a:r>
              <a:rPr lang="en-US" dirty="0"/>
              <a:t>C</a:t>
            </a:r>
            <a:r>
              <a:rPr lang="ru-RU" dirty="0"/>
              <a:t>начала вызывается тело деструктора класса</a:t>
            </a:r>
          </a:p>
          <a:p>
            <a:pPr lvl="1"/>
            <a:r>
              <a:rPr lang="ru-RU" dirty="0"/>
              <a:t>Затем деструкторы полей класса в обратном порядке</a:t>
            </a:r>
          </a:p>
          <a:p>
            <a:pPr lvl="1"/>
            <a:r>
              <a:rPr lang="ru-RU" dirty="0"/>
              <a:t>Затем происходит разрушение родителя и т.д.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673C82-2A25-4514-8E6F-4E09BA5B27F0}"/>
              </a:ext>
            </a:extLst>
          </p:cNvPr>
          <p:cNvSpPr/>
          <p:nvPr/>
        </p:nvSpPr>
        <p:spPr>
          <a:xfrm>
            <a:off x="119336" y="1"/>
            <a:ext cx="86409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"Computer::~Computer"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"Person::Person("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"Person::~Person"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: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Person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move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name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) }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>
                <a:solidFill>
                  <a:srgbClr val="795E26"/>
                </a:solidFill>
                <a:latin typeface="Consolas" panose="020B0609020204030204" pitchFamily="49" charset="0"/>
              </a:rPr>
              <a:t>~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cout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::~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endl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Computer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m_computer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programmer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{ 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 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Carmack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de-DE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C950F-85A5-418C-BE10-AD402DE389F0}"/>
              </a:ext>
            </a:extLst>
          </p:cNvPr>
          <p:cNvSpPr/>
          <p:nvPr/>
        </p:nvSpPr>
        <p:spPr>
          <a:xfrm>
            <a:off x="8198746" y="227762"/>
            <a:ext cx="3869073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John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Carmack</a:t>
            </a:r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Programmer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Programmer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Computer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Computer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Person</a:t>
            </a:r>
            <a:r>
              <a:rPr lang="ru-RU" dirty="0">
                <a:latin typeface="Consolas" panose="020B0609020204030204" pitchFamily="49" charset="0"/>
              </a:rPr>
              <a:t>::~</a:t>
            </a:r>
            <a:r>
              <a:rPr lang="ru-RU" dirty="0" err="1">
                <a:latin typeface="Consolas" panose="020B0609020204030204" pitchFamily="49" charset="0"/>
              </a:rPr>
              <a:t>Person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5FFC-5E36-C06F-550A-08858E8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виртуальных методов в конструкторе и деструкторе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161D-0E79-B24D-B2E6-A6AD2136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работы конструктора объект ещё полностью не сконструирован</a:t>
            </a:r>
          </a:p>
          <a:p>
            <a:pPr lvl="1"/>
            <a:r>
              <a:rPr lang="ru-RU" dirty="0"/>
              <a:t>Обращаться к полям класса-наследника нельзя, пока они не сконструированы</a:t>
            </a:r>
          </a:p>
          <a:p>
            <a:r>
              <a:rPr lang="ru-RU" dirty="0"/>
              <a:t>Во время работы деструктора объект уже частично разрушен</a:t>
            </a:r>
          </a:p>
          <a:p>
            <a:pPr lvl="1"/>
            <a:r>
              <a:rPr lang="ru-RU" dirty="0"/>
              <a:t>Нельзя обращаться к полям класса-наследника, если они уже разрушены</a:t>
            </a:r>
          </a:p>
          <a:p>
            <a:r>
              <a:rPr lang="ru-RU" dirty="0"/>
              <a:t>При вызове виртуального метода из конструктора или деструктора будет вызвана реализация текущего класса, а не класса-наследника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A11AA-F11C-43CA-AF24-B81732CE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E180-BF1C-4731-94AF-7D7410D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Выражает отношение «является» между классами</a:t>
            </a:r>
          </a:p>
          <a:p>
            <a:r>
              <a:rPr lang="ru-RU" dirty="0"/>
              <a:t>Создаёт новый класс не с нуля, а на основе существующего класса</a:t>
            </a:r>
          </a:p>
          <a:p>
            <a:r>
              <a:rPr lang="ru-RU" dirty="0"/>
              <a:t>Новый класс сохраняет данные и поведение родительского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4567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1226E-8E3A-56EE-CB8C-BB1D40516445}"/>
              </a:ext>
            </a:extLst>
          </p:cNvPr>
          <p:cNvSpPr txBox="1"/>
          <p:nvPr/>
        </p:nvSpPr>
        <p:spPr>
          <a:xfrm>
            <a:off x="0" y="-1"/>
            <a:ext cx="58079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~Base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"Base::~Base"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"Base::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52E03-012C-4397-CD12-CD52AFE47352}"/>
              </a:ext>
            </a:extLst>
          </p:cNvPr>
          <p:cNvSpPr txBox="1"/>
          <p:nvPr/>
        </p:nvSpPr>
        <p:spPr>
          <a:xfrm>
            <a:off x="6101499" y="72569"/>
            <a:ext cx="61250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"Derived::~Derived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"Derived::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Derived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653-3728-A999-422A-ECD6D6893BF6}"/>
              </a:ext>
            </a:extLst>
          </p:cNvPr>
          <p:cNvSpPr txBox="1"/>
          <p:nvPr/>
        </p:nvSpPr>
        <p:spPr>
          <a:xfrm>
            <a:off x="17601" y="4350663"/>
            <a:ext cx="1973943" cy="2462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Base::Base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Derived::Derived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----</a:t>
            </a:r>
          </a:p>
          <a:p>
            <a:r>
              <a:rPr lang="en-US" sz="1400" dirty="0"/>
              <a:t>Derived::~Derived</a:t>
            </a:r>
          </a:p>
          <a:p>
            <a:r>
              <a:rPr lang="en-US" sz="1400" dirty="0"/>
              <a:t>Derived::</a:t>
            </a:r>
            <a:r>
              <a:rPr lang="en-US" sz="1400" dirty="0" err="1"/>
              <a:t>PrintInfo</a:t>
            </a:r>
            <a:endParaRPr lang="en-US" sz="1400" dirty="0"/>
          </a:p>
          <a:p>
            <a:r>
              <a:rPr lang="en-US" sz="1400" dirty="0"/>
              <a:t>Base::~Base</a:t>
            </a:r>
          </a:p>
          <a:p>
            <a:r>
              <a:rPr lang="en-US" sz="1400" dirty="0"/>
              <a:t>Base::</a:t>
            </a:r>
            <a:r>
              <a:rPr lang="en-US" sz="1400" dirty="0" err="1"/>
              <a:t>PrintInfo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3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Абстрактные классы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35480"/>
            <a:ext cx="10515600" cy="456535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Родительский класс может быть </a:t>
            </a:r>
            <a:r>
              <a:rPr lang="ru-RU" sz="2800" b="1" i="1" dirty="0"/>
              <a:t>абстрактным понятием</a:t>
            </a:r>
            <a:r>
              <a:rPr lang="ru-RU" sz="2800" dirty="0"/>
              <a:t>, и выступает как каркас для производных классов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Невозможно дать осмысленное определение его виртуальных функций</a:t>
            </a:r>
          </a:p>
          <a:p>
            <a:pPr lvl="2">
              <a:lnSpc>
                <a:spcPct val="80000"/>
              </a:lnSpc>
            </a:pPr>
            <a:r>
              <a:rPr lang="ru-RU" sz="2000" i="1" dirty="0"/>
              <a:t>Какова площадь объекта «</a:t>
            </a:r>
            <a:r>
              <a:rPr lang="en-US" sz="2000" i="1" dirty="0"/>
              <a:t>Shape</a:t>
            </a:r>
            <a:r>
              <a:rPr lang="ru-RU" sz="2000" i="1" dirty="0"/>
              <a:t>»</a:t>
            </a:r>
            <a:r>
              <a:rPr lang="en-US" sz="2000" i="1" dirty="0"/>
              <a:t>, </a:t>
            </a:r>
            <a:r>
              <a:rPr lang="ru-RU" sz="2000" i="1" dirty="0"/>
              <a:t>как его нарисовать?</a:t>
            </a:r>
          </a:p>
          <a:p>
            <a:pPr>
              <a:lnSpc>
                <a:spcPct val="80000"/>
              </a:lnSpc>
            </a:pPr>
            <a:r>
              <a:rPr lang="ru-RU" dirty="0"/>
              <a:t>Методы, не имеющие осмысленной реализации в родительском классе объявляют </a:t>
            </a:r>
            <a:r>
              <a:rPr lang="ru-RU" b="1" dirty="0">
                <a:solidFill>
                  <a:srgbClr val="FF0000"/>
                </a:solidFill>
              </a:rPr>
              <a:t>чисто виртуальными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pure virtual</a:t>
            </a:r>
            <a:r>
              <a:rPr lang="ru-RU" dirty="0"/>
              <a:t>)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Добавляется инициализатор </a:t>
            </a:r>
            <a:r>
              <a:rPr lang="en-US" b="1" dirty="0"/>
              <a:t>=0</a:t>
            </a:r>
            <a:endParaRPr lang="ru-RU" dirty="0"/>
          </a:p>
          <a:p>
            <a:pPr>
              <a:lnSpc>
                <a:spcPct val="80000"/>
              </a:lnSpc>
            </a:pPr>
            <a:r>
              <a:rPr lang="ru-RU" sz="2500" dirty="0"/>
              <a:t>Класс является </a:t>
            </a:r>
            <a:r>
              <a:rPr lang="ru-RU" sz="2500" b="1" dirty="0">
                <a:solidFill>
                  <a:srgbClr val="FF0000"/>
                </a:solidFill>
              </a:rPr>
              <a:t>абстрактным</a:t>
            </a:r>
            <a:r>
              <a:rPr lang="ru-RU" sz="2500" dirty="0"/>
              <a:t>, если в нем содержится </a:t>
            </a:r>
            <a:r>
              <a:rPr lang="ru-RU" sz="2500" b="1" dirty="0"/>
              <a:t>хотя бы одна </a:t>
            </a:r>
            <a:r>
              <a:rPr lang="ru-RU" sz="2500" dirty="0"/>
              <a:t>чисто виртуальная функция, либо он не реализует хотя бы одну чисто виртуальную функцию своего родителя</a:t>
            </a:r>
          </a:p>
          <a:p>
            <a:pPr>
              <a:lnSpc>
                <a:spcPct val="80000"/>
              </a:lnSpc>
            </a:pPr>
            <a:r>
              <a:rPr lang="ru-RU" sz="2700" b="1" dirty="0">
                <a:solidFill>
                  <a:srgbClr val="FF0000"/>
                </a:solidFill>
              </a:rPr>
              <a:t>Экземпляр абстрактного класса создать невозможно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24C0CE-3C21-138E-A86C-4D4F2B7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47316"/>
            <a:ext cx="7495395" cy="6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2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80599-BBF3-40AE-A7CD-36BAD44B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D8A83C-0C39-4383-B1F4-8ECC7A47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Предельный случай абстрактного класса</a:t>
            </a:r>
          </a:p>
          <a:p>
            <a:pPr lvl="1"/>
            <a:r>
              <a:rPr lang="ru-RU" dirty="0"/>
              <a:t>Все методы интерфейса (кроме деструктора) – чисто виртуальные</a:t>
            </a:r>
          </a:p>
          <a:p>
            <a:r>
              <a:rPr lang="ru-RU" dirty="0"/>
              <a:t>Не имеет ни состояния, ни поведения</a:t>
            </a:r>
          </a:p>
          <a:p>
            <a:r>
              <a:rPr lang="ru-RU" dirty="0"/>
              <a:t>Описывает протокол взаимодействия с объектом</a:t>
            </a:r>
            <a:endParaRPr lang="en-US" dirty="0"/>
          </a:p>
          <a:p>
            <a:r>
              <a:rPr lang="ru-RU" dirty="0"/>
              <a:t>Примеры из реального мира</a:t>
            </a:r>
          </a:p>
          <a:p>
            <a:pPr lvl="1"/>
            <a:r>
              <a:rPr lang="ru-RU" dirty="0"/>
              <a:t>Интерфейс </a:t>
            </a:r>
            <a:r>
              <a:rPr lang="en-US" dirty="0"/>
              <a:t>USB</a:t>
            </a:r>
            <a:r>
              <a:rPr lang="ru-RU" dirty="0"/>
              <a:t> для подключения периферийных устройств</a:t>
            </a:r>
            <a:endParaRPr lang="en-US" dirty="0"/>
          </a:p>
          <a:p>
            <a:pPr lvl="1"/>
            <a:r>
              <a:rPr lang="ru-RU" dirty="0"/>
              <a:t>Разъём </a:t>
            </a:r>
            <a:r>
              <a:rPr lang="en-US" dirty="0"/>
              <a:t>Mini-Jack</a:t>
            </a:r>
            <a:r>
              <a:rPr lang="ru-RU" dirty="0"/>
              <a:t> для подключения аудиоустройств</a:t>
            </a:r>
          </a:p>
          <a:p>
            <a:r>
              <a:rPr lang="ru-RU" dirty="0"/>
              <a:t>Во некоторых языках программирования для обозначения интерфейса используется отдельное ключевое слово</a:t>
            </a:r>
          </a:p>
          <a:p>
            <a:pPr lvl="1"/>
            <a:r>
              <a:rPr lang="en-US" dirty="0"/>
              <a:t>interface </a:t>
            </a:r>
            <a:r>
              <a:rPr lang="ru-RU" dirty="0"/>
              <a:t>в</a:t>
            </a:r>
            <a:r>
              <a:rPr lang="en-US" dirty="0"/>
              <a:t> Java/C#</a:t>
            </a:r>
          </a:p>
          <a:p>
            <a:pPr lvl="1"/>
            <a:r>
              <a:rPr lang="en-US" dirty="0"/>
              <a:t>protocol </a:t>
            </a:r>
            <a:r>
              <a:rPr lang="ru-RU" dirty="0"/>
              <a:t>в </a:t>
            </a:r>
            <a:r>
              <a:rPr lang="en-US" dirty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12D654C4-DA68-4A1E-BE06-4ACE1ACE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0" y="2852936"/>
            <a:ext cx="8172400" cy="1922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83551-27D5-4EE0-BDAF-63EDAFDB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Обозначение интерфейса на диаграмме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7949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8F3615-85B1-4F2D-8D76-A180C9D7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интерфейсами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05E36-4641-448A-9F54-4DD6EAB4C788}"/>
              </a:ext>
            </a:extLst>
          </p:cNvPr>
          <p:cNvSpPr/>
          <p:nvPr/>
        </p:nvSpPr>
        <p:spPr>
          <a:xfrm>
            <a:off x="911424" y="1628800"/>
            <a:ext cx="108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Интерфейс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предоставляет методы для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~Graphics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MoveTo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LineTo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left_top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right_bottom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Прочие методы рисования графических примитивов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Объекты, которые можно нарисовать с помощью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Graphics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~Drawable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49BED1-461A-8507-2767-82155A5C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Shape - </a:t>
            </a:r>
            <a:r>
              <a:rPr lang="ru-RU" dirty="0"/>
              <a:t>абстрактная фигура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CD5FD-0600-491D-AFF2-CD36C0492205}"/>
              </a:ext>
            </a:extLst>
          </p:cNvPr>
          <p:cNvSpPr/>
          <p:nvPr/>
        </p:nvSpPr>
        <p:spPr>
          <a:xfrm>
            <a:off x="825550" y="1702644"/>
            <a:ext cx="48245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Drawable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m_color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46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E6E-CE12-4EC9-90A0-087B8BAF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Окружность – конкретная фигура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B6F05-7DD1-407A-BDD2-94FE267A508D}"/>
              </a:ext>
            </a:extLst>
          </p:cNvPr>
          <p:cNvSpPr/>
          <p:nvPr/>
        </p:nvSpPr>
        <p:spPr>
          <a:xfrm>
            <a:off x="838200" y="1844824"/>
            <a:ext cx="81542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Circle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: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 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Graphics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SetColor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GetColor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g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DrawEllipse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  {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Point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m_center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1080"/>
                </a:solidFill>
                <a:latin typeface="Consolas" panose="020B0609020204030204" pitchFamily="49" charset="0"/>
              </a:rPr>
              <a:t>m_radius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};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204B2D-7B21-3707-5932-660FAC47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04664"/>
            <a:ext cx="4284662" cy="6267450"/>
          </a:xfrm>
        </p:spPr>
      </p:pic>
    </p:spTree>
    <p:extLst>
      <p:ext uri="{BB962C8B-B14F-4D97-AF65-F5344CB8AC3E}">
        <p14:creationId xmlns:p14="http://schemas.microsoft.com/office/powerpoint/2010/main" val="29816346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197b217475d3226aebdae81613cffabc9f2799"/>
  <p:tag name="ISPRING_RESOURCE_PATHS_HASH_PRESENTER" val="ba372758fdf4f0c1ea3984f80cf9416459824e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Words>17436</Words>
  <Application>Microsoft Office PowerPoint</Application>
  <PresentationFormat>Widescreen</PresentationFormat>
  <Paragraphs>2282</Paragraphs>
  <Slides>164</Slides>
  <Notes>75</Notes>
  <HiddenSlides>23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2" baseType="lpstr">
      <vt:lpstr>Arial</vt:lpstr>
      <vt:lpstr>Calibri</vt:lpstr>
      <vt:lpstr>Calibri Light</vt:lpstr>
      <vt:lpstr>Consolas</vt:lpstr>
      <vt:lpstr>Courier New</vt:lpstr>
      <vt:lpstr>Impact</vt:lpstr>
      <vt:lpstr>SFMono-Regular</vt:lpstr>
      <vt:lpstr>Office Theme</vt:lpstr>
      <vt:lpstr>Наследование</vt:lpstr>
      <vt:lpstr>Наследование</vt:lpstr>
      <vt:lpstr>Наследование</vt:lpstr>
      <vt:lpstr>Наследование</vt:lpstr>
      <vt:lpstr>Наследование и не только</vt:lpstr>
      <vt:lpstr>Программист</vt:lpstr>
      <vt:lpstr>Рабочий</vt:lpstr>
      <vt:lpstr>Классы Worker и Programmer</vt:lpstr>
      <vt:lpstr>Наследование</vt:lpstr>
      <vt:lpstr>Основные понятия</vt:lpstr>
      <vt:lpstr>PowerPoint Presentation</vt:lpstr>
      <vt:lpstr>Обозначение наследования на диаграммах классов</vt:lpstr>
      <vt:lpstr>Обозначение наследования на диаграммах классов</vt:lpstr>
      <vt:lpstr>Передача параметров конструктору родителя</vt:lpstr>
      <vt:lpstr>PowerPoint Presentation</vt:lpstr>
      <vt:lpstr>Приведение типа вверх по иерархии классов</vt:lpstr>
      <vt:lpstr>Публичное наследование</vt:lpstr>
      <vt:lpstr>Приведение типа вверх по иерархии классов</vt:lpstr>
      <vt:lpstr>Приведение типа вверх по иерархии классов – продолжение</vt:lpstr>
      <vt:lpstr>Работа с наследниками через ссылку или указатель на базовый класс</vt:lpstr>
      <vt:lpstr>Приведение ссылок и указателей вверх по иерархии</vt:lpstr>
      <vt:lpstr>Хранение данных класса-наследника в C++</vt:lpstr>
      <vt:lpstr>Виртуальные методы, полиморфизм</vt:lpstr>
      <vt:lpstr>Виртуальные методы</vt:lpstr>
      <vt:lpstr>Переопределение виртуального метода</vt:lpstr>
      <vt:lpstr>Пример</vt:lpstr>
      <vt:lpstr>Полиморфизм</vt:lpstr>
      <vt:lpstr>Замещение метода родительского класса</vt:lpstr>
      <vt:lpstr>Замещение метода родительского класса</vt:lpstr>
      <vt:lpstr>Спецификатор override</vt:lpstr>
      <vt:lpstr>Итоги</vt:lpstr>
      <vt:lpstr>Защищённые данные и методы класса</vt:lpstr>
      <vt:lpstr>Публичные и приватные данные и методы</vt:lpstr>
      <vt:lpstr>Добавляем уровень удовлетворённости</vt:lpstr>
      <vt:lpstr>Новые требования</vt:lpstr>
      <vt:lpstr>Защищённые члены класса</vt:lpstr>
      <vt:lpstr>PowerPoint Presentation</vt:lpstr>
      <vt:lpstr>Обозначение защищённых полей на диаграммах классов</vt:lpstr>
      <vt:lpstr>PowerPoint Presentation</vt:lpstr>
      <vt:lpstr>Защищённый конструктор</vt:lpstr>
      <vt:lpstr>Защищённый конструктор</vt:lpstr>
      <vt:lpstr>PowerPoint Presentation</vt:lpstr>
      <vt:lpstr>Деструкторы и наследование</vt:lpstr>
      <vt:lpstr>Создание объектов в динамической памяти</vt:lpstr>
      <vt:lpstr>Удаление экземпляра класса наследника, передав в delete указатель на родительский класс?</vt:lpstr>
      <vt:lpstr>Виртуальный деструктор</vt:lpstr>
      <vt:lpstr>Виртуальный деструктор в базовом классе</vt:lpstr>
      <vt:lpstr>Алгоритм выбора типа деструктора</vt:lpstr>
      <vt:lpstr>Публичный невиртуальный деструктор</vt:lpstr>
      <vt:lpstr>PowerPoint Presentation</vt:lpstr>
      <vt:lpstr>Использование Request</vt:lpstr>
      <vt:lpstr>Публичный виртуальный деструктор</vt:lpstr>
      <vt:lpstr>PowerPoint Presentation</vt:lpstr>
      <vt:lpstr>PowerPoint Presentation</vt:lpstr>
      <vt:lpstr>Защищённый невиртуальный деструктор</vt:lpstr>
      <vt:lpstr>Пример</vt:lpstr>
      <vt:lpstr>PowerPoint Presentation</vt:lpstr>
      <vt:lpstr>PowerPoint Presentation</vt:lpstr>
      <vt:lpstr>PowerPoint Presentation</vt:lpstr>
      <vt:lpstr>Финальные классы и методы</vt:lpstr>
      <vt:lpstr>Ключевое слово final</vt:lpstr>
      <vt:lpstr>PowerPoint Presentation</vt:lpstr>
      <vt:lpstr>PowerPoint Presentation</vt:lpstr>
      <vt:lpstr>PowerPoint Presentation</vt:lpstr>
      <vt:lpstr>Виды наследования</vt:lpstr>
      <vt:lpstr>Варианты наследования</vt:lpstr>
      <vt:lpstr>Открытое (публичное) наследование</vt:lpstr>
      <vt:lpstr>Публичное (открытое) наследование</vt:lpstr>
      <vt:lpstr>Пример – иерархия в человеческом обществе</vt:lpstr>
      <vt:lpstr>Публичное наследование как наследование интерфейса</vt:lpstr>
      <vt:lpstr>Пример публичного наследования – иерархия фигур</vt:lpstr>
      <vt:lpstr>Пример неправильного использования публичного наследования</vt:lpstr>
      <vt:lpstr>Закрытое (приватное) наследование</vt:lpstr>
      <vt:lpstr>Приватное (закрытое) наследование</vt:lpstr>
      <vt:lpstr>Пример – стек целых чисел</vt:lpstr>
      <vt:lpstr>Композиция – предпочтительная альтернатива приватному наследованию</vt:lpstr>
      <vt:lpstr>Пример</vt:lpstr>
      <vt:lpstr>Защищенное наследование</vt:lpstr>
      <vt:lpstr>Защищенное наследование</vt:lpstr>
      <vt:lpstr>Пример</vt:lpstr>
      <vt:lpstr>Различия между защищенным и закрытым наследованием</vt:lpstr>
      <vt:lpstr>Сравнение типов наследования</vt:lpstr>
      <vt:lpstr>Сравнение типов наследования в C++</vt:lpstr>
      <vt:lpstr>Типы наследования в других языках программирования</vt:lpstr>
      <vt:lpstr>Вызов конструкторов и деструкторов при наследовании</vt:lpstr>
      <vt:lpstr>Порядок вызова конструкторов</vt:lpstr>
      <vt:lpstr>Порядок вызова деструкторов</vt:lpstr>
      <vt:lpstr>PowerPoint Presentation</vt:lpstr>
      <vt:lpstr>Особенности работы виртуальных методов в конструкторе и деструкторе</vt:lpstr>
      <vt:lpstr>PowerPoint Presentation</vt:lpstr>
      <vt:lpstr>Абстрактные классы</vt:lpstr>
      <vt:lpstr>Абстрактные классы</vt:lpstr>
      <vt:lpstr>PowerPoint Presentation</vt:lpstr>
      <vt:lpstr>Интерфейс</vt:lpstr>
      <vt:lpstr>Обозначение интерфейса на диаграмме классов</vt:lpstr>
      <vt:lpstr>Связи между интерфейсами</vt:lpstr>
      <vt:lpstr>Класс Shape - абстрактная фигура</vt:lpstr>
      <vt:lpstr>Окружность – конкретная фигура</vt:lpstr>
      <vt:lpstr>PowerPoint Presentation</vt:lpstr>
      <vt:lpstr>PowerPoint Presentation</vt:lpstr>
      <vt:lpstr>Применение интерфейсов</vt:lpstr>
      <vt:lpstr>Упрощение тестирования</vt:lpstr>
      <vt:lpstr>Разрешённые типы связей интерфейса с другими сущностями</vt:lpstr>
      <vt:lpstr>Анализ зависимостей с помощью диаграмм классов</vt:lpstr>
      <vt:lpstr>Приведение типов вверх и вниз по иерархии классов</vt:lpstr>
      <vt:lpstr>Приведение типов в пределах иерархии классов</vt:lpstr>
      <vt:lpstr>PowerPoint Presentation</vt:lpstr>
      <vt:lpstr>Оператор dynamic_cast</vt:lpstr>
      <vt:lpstr>PowerPoint Presentation</vt:lpstr>
      <vt:lpstr>PowerPoint Presentation</vt:lpstr>
      <vt:lpstr>Неудачное применение dynamic_cast</vt:lpstr>
      <vt:lpstr>Не злоупотребляйте использованием dynamic_cast</vt:lpstr>
      <vt:lpstr>Когда dynamic_cast полезен?</vt:lpstr>
      <vt:lpstr>Множественное наследование</vt:lpstr>
      <vt:lpstr>Множественное наследование</vt:lpstr>
      <vt:lpstr>Пример множественного наследования</vt:lpstr>
      <vt:lpstr>PowerPoint Presentation</vt:lpstr>
      <vt:lpstr>Рыб и кошек можно кормить</vt:lpstr>
      <vt:lpstr>С кошкой можно поговорить</vt:lpstr>
      <vt:lpstr>Что если поговорить с рыбой?</vt:lpstr>
      <vt:lpstr>Кошек и рыб можно рисовать</vt:lpstr>
      <vt:lpstr>Начинаются проблемы</vt:lpstr>
      <vt:lpstr>Сом не хочет кушать</vt:lpstr>
      <vt:lpstr>Кормим сома</vt:lpstr>
      <vt:lpstr>Решение – виртуальное наследование</vt:lpstr>
      <vt:lpstr>Теперь всё в порядке</vt:lpstr>
      <vt:lpstr>PowerPoint Presentation</vt:lpstr>
      <vt:lpstr>Ограничения виртуального наследования</vt:lpstr>
      <vt:lpstr>Виртуальное наследование в стандартной библиотеке</vt:lpstr>
      <vt:lpstr>Не всё то ромбовидное наследование, что похоже на ромб</vt:lpstr>
      <vt:lpstr>Когда множественное наследование может быть полезным</vt:lpstr>
      <vt:lpstr>Преимущества использования наследования</vt:lpstr>
      <vt:lpstr>Наследование и вопросы проектирования</vt:lpstr>
      <vt:lpstr>Runtime-полиморфизм с std::variant</vt:lpstr>
      <vt:lpstr>std::variant</vt:lpstr>
      <vt:lpstr>PowerPoint Presentation</vt:lpstr>
      <vt:lpstr>Как получить доступ к содержимому?</vt:lpstr>
      <vt:lpstr>Выводим корни уравнения</vt:lpstr>
      <vt:lpstr>Нужно определить операцию () для всех типов</vt:lpstr>
      <vt:lpstr>Чтобы добавить новую операцию – создайте новый класс Посетитель</vt:lpstr>
      <vt:lpstr>Посетитель может обладать состоянием</vt:lpstr>
      <vt:lpstr>Использование универсальной лямбда-функции</vt:lpstr>
      <vt:lpstr>PowerPoint Presentation</vt:lpstr>
      <vt:lpstr>Достоинства std::variant</vt:lpstr>
      <vt:lpstr>Недостатки std::variant</vt:lpstr>
      <vt:lpstr>Вопросы?</vt:lpstr>
      <vt:lpstr>Перегрузка методов в классе-наследнике</vt:lpstr>
      <vt:lpstr>Перегрузка методов в классе наследнике</vt:lpstr>
      <vt:lpstr>Пример</vt:lpstr>
      <vt:lpstr>Виртуальные функции</vt:lpstr>
      <vt:lpstr>Задача – иерархия геометрических фигур</vt:lpstr>
      <vt:lpstr>PowerPoint Presentation</vt:lpstr>
      <vt:lpstr>Так, вроде, все работает:</vt:lpstr>
      <vt:lpstr>А вот так - нет</vt:lpstr>
      <vt:lpstr>В чем же проблема?</vt:lpstr>
      <vt:lpstr>Виртуальные методы</vt:lpstr>
      <vt:lpstr>PowerPoint Presentation</vt:lpstr>
      <vt:lpstr>Теперь заработало как надо</vt:lpstr>
      <vt:lpstr>Особенности реализации виртуальных методов в C++</vt:lpstr>
      <vt:lpstr>Пример</vt:lpstr>
      <vt:lpstr>Виртуальный деструктор</vt:lpstr>
      <vt:lpstr>Проблемы при использовании невиртуального деструктора</vt:lpstr>
      <vt:lpstr>Исправляем проблему, объявив деструктор виртуальным</vt:lpstr>
      <vt:lpstr>Подводим итоги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290</cp:revision>
  <dcterms:created xsi:type="dcterms:W3CDTF">2007-04-12T21:07:55Z</dcterms:created>
  <dcterms:modified xsi:type="dcterms:W3CDTF">2024-06-27T20:27:22Z</dcterms:modified>
</cp:coreProperties>
</file>